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3464EE2-04A2-4D4F-ACF2-9F2733527E8A}">
  <a:tblStyle styleId="{83464EE2-04A2-4D4F-ACF2-9F2733527E8A}"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Notice that in each layer, each neuron is connected to each output unit from the previous 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We lose a lot of information by doing this! </a:t>
            </a:r>
            <a:endParaRPr/>
          </a:p>
          <a:p>
            <a:pPr indent="0" lvl="0" marL="0" rtl="0">
              <a:lnSpc>
                <a:spcPct val="115000"/>
              </a:lnSpc>
              <a:spcBef>
                <a:spcPts val="0"/>
              </a:spcBef>
              <a:spcAft>
                <a:spcPts val="0"/>
              </a:spcAft>
              <a:buNone/>
            </a:pPr>
            <a:r>
              <a:rPr lang="en"/>
              <a:t>Spatial positioning of what’s next to what else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Seymour Papert / Marvin Minsky</a:t>
            </a:r>
            <a:endParaRPr/>
          </a:p>
          <a:p>
            <a:pPr indent="0" lvl="0" marL="0" rtl="0">
              <a:spcBef>
                <a:spcPts val="0"/>
              </a:spcBef>
              <a:spcAft>
                <a:spcPts val="0"/>
              </a:spcAft>
              <a:buNone/>
            </a:pPr>
            <a:r>
              <a:rPr lang="en"/>
              <a:t>Student: Gerald Sussman, a well-known computer scientist in his own right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Describing images is somehow fundamental</a:t>
            </a:r>
            <a:endParaRPr/>
          </a:p>
          <a:p>
            <a:pPr indent="0" lvl="0" marL="0">
              <a:spcBef>
                <a:spcPts val="0"/>
              </a:spcBef>
              <a:spcAft>
                <a:spcPts val="0"/>
              </a:spcAft>
              <a:buNone/>
            </a:pPr>
            <a:r>
              <a:rPr lang="en"/>
              <a:t>Perhaps because so key to our experience perceiving the world</a:t>
            </a:r>
            <a:endParaRPr/>
          </a:p>
          <a:p>
            <a:pPr indent="0" lvl="0" marL="0" rtl="0">
              <a:spcBef>
                <a:spcPts val="0"/>
              </a:spcBef>
              <a:spcAft>
                <a:spcPts val="0"/>
              </a:spcAft>
              <a:buNone/>
            </a:pPr>
            <a:r>
              <a:rPr lang="en"/>
              <a:t>Somehow crazy to think computers haven’t been able to do this with any meaningful accuracy until quite recently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50800" rtl="0">
              <a:lnSpc>
                <a:spcPct val="100000"/>
              </a:lnSpc>
              <a:spcBef>
                <a:spcPts val="600"/>
              </a:spcBef>
              <a:spcAft>
                <a:spcPts val="0"/>
              </a:spcAft>
              <a:buNone/>
            </a:pPr>
            <a:r>
              <a:t/>
            </a:r>
            <a:endParaRPr sz="1000">
              <a:solidFill>
                <a:srgbClr val="303336"/>
              </a:solidFill>
              <a:highlight>
                <a:srgbClr val="EFF0F1"/>
              </a:highlight>
              <a:latin typeface="Consolas"/>
              <a:ea typeface="Consolas"/>
              <a:cs typeface="Consolas"/>
              <a:sym typeface="Consolas"/>
            </a:endParaRPr>
          </a:p>
          <a:p>
            <a:pPr indent="0" lvl="0" marL="0">
              <a:lnSpc>
                <a:spcPct val="100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Shape 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6" name="Shape 6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"VALID"</a:t>
            </a:r>
            <a:r>
              <a:rPr lang="en" sz="1150">
                <a:solidFill>
                  <a:srgbClr val="242729"/>
                </a:solidFill>
              </a:rPr>
              <a:t> only ever drops the right-most columns (or bottom-most rows).</a:t>
            </a:r>
            <a:endParaRPr sz="1150">
              <a:solidFill>
                <a:srgbClr val="242729"/>
              </a:solidFill>
            </a:endParaRPr>
          </a:p>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"SAME"</a:t>
            </a:r>
            <a:r>
              <a:rPr lang="en" sz="1150">
                <a:solidFill>
                  <a:srgbClr val="242729"/>
                </a:solidFill>
              </a:rPr>
              <a:t> tries to pad evenly left and right, but if the amount of columns to be added is odd, it will add the extra column to the right, as is the case in this example (the same logic applies vertically: there may be an extra row of zeros at the bottom).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8" name="Shape 7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Shape 7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8" name="Shape 7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Intuitively, deeper nets should perform no worse than their shallower counterparts, at least at train time (when there is no risk of overfitting). As a thought experiment, let’s say we’ve built a net with n layers that achieves a certain accuracy. At minimum, a net with n+1 layers should be able to achieve the exact same accuracy, if only by copying over the same first n layers and performing an identity mapping for the last layer. Similarly, nets of n+2, n+3, and n+4 layers could all continue performing identity mappings and achieve the same accuracy. In practice, however, these deeper nets almost always degrade in performance.</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The authors of ResNet boiled these problems down to a single hypothesis: direct mappings are hard to learn. And they proposed a fix: instead of trying to learn an underlying mapping from x to H(x), learn the difference between the two, or the “residual.” Then, to calculate H(x), we can just add the residual to the input.</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Say the residual is F(x)=H(x)-x. Now, instead of trying to learn H(x) directly, our nets are trying to learn F(x)+x.</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Each “block” in ResNet consists of a series of layers and a “shortcut” connection adding the input of the block to its output. The “add” operation is performed element-wise, and if the input and output are of different sizes, zero-padding or projections (via 1x1 convolutions) can be used to create matching dimensions.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5" name="Shape 7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Shape 8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4" name="Shape 8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Shape 8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5" name="Shape 8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8" name="Shape 8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Shape 8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Shape 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 name="Shape 8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Shape 8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2" name="Shape 8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 name="Shape 9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Shape 9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9" name="Shape 9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Shape 9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5" name="Shape 9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1" name="Shape 9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Shape 9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9" name="Shape 9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8" name="Shape 9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7" name="Shape 9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Shape 9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6" name="Shape 9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Shape 9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3" name="Shape 9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7.png"/><Relationship Id="rId4"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1.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60.png"/><Relationship Id="rId4" Type="http://schemas.openxmlformats.org/officeDocument/2006/relationships/image" Target="../media/image42.png"/><Relationship Id="rId5" Type="http://schemas.openxmlformats.org/officeDocument/2006/relationships/hyperlink" Target="https://pixabay.com/p-1246693/?no_redirect" TargetMode="External"/><Relationship Id="rId6" Type="http://schemas.openxmlformats.org/officeDocument/2006/relationships/hyperlink" Target="https://creativecommons.org/publicdomain/zero/1.0/deed.e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6.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52.png"/><Relationship Id="rId8"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6.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46.png"/><Relationship Id="rId4" Type="http://schemas.openxmlformats.org/officeDocument/2006/relationships/image" Target="../media/image64.png"/><Relationship Id="rId5" Type="http://schemas.openxmlformats.org/officeDocument/2006/relationships/image" Target="../media/image55.png"/><Relationship Id="rId6"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57.png"/><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62.png"/><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Introduction to convnets</a:t>
            </a:r>
            <a:endParaRPr>
              <a:latin typeface="Georgia"/>
              <a:ea typeface="Georgia"/>
              <a:cs typeface="Georgia"/>
              <a:sym typeface="Georgia"/>
            </a:endParaRPr>
          </a:p>
        </p:txBody>
      </p:sp>
      <p:sp>
        <p:nvSpPr>
          <p:cNvPr id="100" name="Shape 100"/>
          <p:cNvSpPr txBox="1"/>
          <p:nvPr>
            <p:ph idx="1" type="subTitle"/>
          </p:nvPr>
        </p:nvSpPr>
        <p:spPr>
          <a:xfrm>
            <a:off x="311700" y="3059050"/>
            <a:ext cx="8520600" cy="111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Lecture 6</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1/31/2017</a:t>
            </a:r>
            <a:endParaRPr sz="1800">
              <a:latin typeface="Georgia"/>
              <a:ea typeface="Georgia"/>
              <a:cs typeface="Georgia"/>
              <a:sym typeface="Georgia"/>
            </a:endParaRPr>
          </a:p>
        </p:txBody>
      </p:sp>
      <p:sp>
        <p:nvSpPr>
          <p:cNvPr id="101" name="Shape 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 name="Shape 102"/>
          <p:cNvPicPr preferRelativeResize="0"/>
          <p:nvPr/>
        </p:nvPicPr>
        <p:blipFill>
          <a:blip r:embed="rId3">
            <a:alphaModFix/>
          </a:blip>
          <a:stretch>
            <a:fillRect/>
          </a:stretch>
        </p:blipFill>
        <p:spPr>
          <a:xfrm>
            <a:off x="3945848" y="390625"/>
            <a:ext cx="1136774" cy="1434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165" name="Shape 165"/>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Karpathy and Fei-Fei, “Deep Visual-Semantic Alignments for Generating Image Descriptions”, CVPR 2015</a:t>
            </a:r>
            <a:endParaRPr sz="800">
              <a:solidFill>
                <a:srgbClr val="FFFFFF"/>
              </a:solidFill>
            </a:endParaRPr>
          </a:p>
        </p:txBody>
      </p:sp>
      <p:pic>
        <p:nvPicPr>
          <p:cNvPr id="166" name="Shape 166"/>
          <p:cNvPicPr preferRelativeResize="0"/>
          <p:nvPr/>
        </p:nvPicPr>
        <p:blipFill>
          <a:blip r:embed="rId3">
            <a:alphaModFix/>
          </a:blip>
          <a:stretch>
            <a:fillRect/>
          </a:stretch>
        </p:blipFill>
        <p:spPr>
          <a:xfrm>
            <a:off x="103984" y="1688175"/>
            <a:ext cx="3313550" cy="2023825"/>
          </a:xfrm>
          <a:prstGeom prst="rect">
            <a:avLst/>
          </a:prstGeom>
          <a:noFill/>
          <a:ln>
            <a:noFill/>
          </a:ln>
        </p:spPr>
      </p:pic>
      <p:pic>
        <p:nvPicPr>
          <p:cNvPr id="167" name="Shape 167"/>
          <p:cNvPicPr preferRelativeResize="0"/>
          <p:nvPr/>
        </p:nvPicPr>
        <p:blipFill>
          <a:blip r:embed="rId4">
            <a:alphaModFix/>
          </a:blip>
          <a:stretch>
            <a:fillRect/>
          </a:stretch>
        </p:blipFill>
        <p:spPr>
          <a:xfrm>
            <a:off x="3798028" y="1190699"/>
            <a:ext cx="5241999" cy="301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Dense </a:t>
            </a:r>
            <a:r>
              <a:rPr b="1" lang="en">
                <a:latin typeface="Georgia"/>
                <a:ea typeface="Georgia"/>
                <a:cs typeface="Georgia"/>
                <a:sym typeface="Georgia"/>
              </a:rPr>
              <a:t>I</a:t>
            </a:r>
            <a:r>
              <a:rPr b="1" lang="en">
                <a:latin typeface="Georgia"/>
                <a:ea typeface="Georgia"/>
                <a:cs typeface="Georgia"/>
                <a:sym typeface="Georgia"/>
              </a:rPr>
              <a:t>m</a:t>
            </a:r>
            <a:r>
              <a:rPr b="1" lang="en">
                <a:latin typeface="Georgia"/>
                <a:ea typeface="Georgia"/>
                <a:cs typeface="Georgia"/>
                <a:sym typeface="Georgia"/>
              </a:rPr>
              <a:t>age Captioning</a:t>
            </a:r>
            <a:endParaRPr b="1">
              <a:latin typeface="Georgia"/>
              <a:ea typeface="Georgia"/>
              <a:cs typeface="Georgia"/>
              <a:sym typeface="Georgia"/>
            </a:endParaRPr>
          </a:p>
        </p:txBody>
      </p:sp>
      <p:sp>
        <p:nvSpPr>
          <p:cNvPr id="173" name="Shape 173"/>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Johnson*, Karpathy*, and Fei-Fei, “DenseCap: Fully Convolutional Localization Networks for Dense Captioning”, CVPR 2016</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74" name="Shape 174"/>
          <p:cNvPicPr preferRelativeResize="0"/>
          <p:nvPr/>
        </p:nvPicPr>
        <p:blipFill>
          <a:blip r:embed="rId3">
            <a:alphaModFix/>
          </a:blip>
          <a:stretch>
            <a:fillRect/>
          </a:stretch>
        </p:blipFill>
        <p:spPr>
          <a:xfrm>
            <a:off x="16863" y="1393225"/>
            <a:ext cx="9110281" cy="30081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 Question Answering</a:t>
            </a:r>
            <a:endParaRPr b="1">
              <a:latin typeface="Georgia"/>
              <a:ea typeface="Georgia"/>
              <a:cs typeface="Georgia"/>
              <a:sym typeface="Georgia"/>
            </a:endParaRPr>
          </a:p>
        </p:txBody>
      </p:sp>
      <p:sp>
        <p:nvSpPr>
          <p:cNvPr id="180" name="Shape 180"/>
          <p:cNvSpPr txBox="1"/>
          <p:nvPr/>
        </p:nvSpPr>
        <p:spPr>
          <a:xfrm>
            <a:off x="0" y="4767349"/>
            <a:ext cx="6482400" cy="37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Agrawal et al, “VQA: Visual Question Answering”, ICCV 2015 (left)</a:t>
            </a:r>
            <a:endParaRPr sz="800">
              <a:solidFill>
                <a:srgbClr val="FFFFFF"/>
              </a:solidFill>
            </a:endParaRPr>
          </a:p>
          <a:p>
            <a:pPr indent="0" lvl="0" marL="0">
              <a:spcBef>
                <a:spcPts val="0"/>
              </a:spcBef>
              <a:spcAft>
                <a:spcPts val="0"/>
              </a:spcAft>
              <a:buNone/>
            </a:pPr>
            <a:r>
              <a:rPr lang="en" sz="800">
                <a:solidFill>
                  <a:srgbClr val="FFFFFF"/>
                </a:solidFill>
              </a:rPr>
              <a:t>Zhu et al, “Visual7W: Grounded Question Answering in Images”, CVPR 2016 (right)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rPr lang="en" sz="800">
                <a:solidFill>
                  <a:srgbClr val="FFFFFF"/>
                </a:solidFill>
              </a:rPr>
              <a:t> (r</a:t>
            </a:r>
            <a:endParaRPr sz="800">
              <a:solidFill>
                <a:srgbClr val="FFFFFF"/>
              </a:solidFill>
            </a:endParaRPr>
          </a:p>
        </p:txBody>
      </p:sp>
      <p:pic>
        <p:nvPicPr>
          <p:cNvPr id="181" name="Shape 181"/>
          <p:cNvPicPr preferRelativeResize="0"/>
          <p:nvPr/>
        </p:nvPicPr>
        <p:blipFill>
          <a:blip r:embed="rId3">
            <a:alphaModFix/>
          </a:blip>
          <a:stretch>
            <a:fillRect/>
          </a:stretch>
        </p:blipFill>
        <p:spPr>
          <a:xfrm>
            <a:off x="777600" y="1231062"/>
            <a:ext cx="4105975" cy="3311900"/>
          </a:xfrm>
          <a:prstGeom prst="rect">
            <a:avLst/>
          </a:prstGeom>
          <a:noFill/>
          <a:ln>
            <a:noFill/>
          </a:ln>
        </p:spPr>
      </p:pic>
      <p:pic>
        <p:nvPicPr>
          <p:cNvPr id="182" name="Shape 182"/>
          <p:cNvPicPr preferRelativeResize="0"/>
          <p:nvPr/>
        </p:nvPicPr>
        <p:blipFill>
          <a:blip r:embed="rId4">
            <a:alphaModFix/>
          </a:blip>
          <a:stretch>
            <a:fillRect/>
          </a:stretch>
        </p:blipFill>
        <p:spPr>
          <a:xfrm>
            <a:off x="5437156" y="789050"/>
            <a:ext cx="3065883" cy="2033017"/>
          </a:xfrm>
          <a:prstGeom prst="rect">
            <a:avLst/>
          </a:prstGeom>
          <a:noFill/>
          <a:ln>
            <a:noFill/>
          </a:ln>
        </p:spPr>
      </p:pic>
      <p:pic>
        <p:nvPicPr>
          <p:cNvPr id="183" name="Shape 183"/>
          <p:cNvPicPr preferRelativeResize="0"/>
          <p:nvPr/>
        </p:nvPicPr>
        <p:blipFill>
          <a:blip r:embed="rId5">
            <a:alphaModFix/>
          </a:blip>
          <a:stretch>
            <a:fillRect/>
          </a:stretch>
        </p:blipFill>
        <p:spPr>
          <a:xfrm>
            <a:off x="5437150" y="2822075"/>
            <a:ext cx="3065901" cy="20681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Super-resolution</a:t>
            </a:r>
            <a:endParaRPr b="1">
              <a:latin typeface="Georgia"/>
              <a:ea typeface="Georgia"/>
              <a:cs typeface="Georgia"/>
              <a:sym typeface="Georgia"/>
            </a:endParaRPr>
          </a:p>
        </p:txBody>
      </p:sp>
      <p:sp>
        <p:nvSpPr>
          <p:cNvPr id="189" name="Shape 189"/>
          <p:cNvSpPr txBox="1"/>
          <p:nvPr/>
        </p:nvSpPr>
        <p:spPr>
          <a:xfrm>
            <a:off x="0" y="4888050"/>
            <a:ext cx="6482400" cy="25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Ledig et al, “Photo-Realistic Single Image Super-Resolution Using a Generative Adversarial Network”, arXiv 2016</a:t>
            </a:r>
            <a:endParaRPr sz="800">
              <a:solidFill>
                <a:srgbClr val="FFFFFF"/>
              </a:solidFill>
            </a:endParaRPr>
          </a:p>
        </p:txBody>
      </p:sp>
      <p:pic>
        <p:nvPicPr>
          <p:cNvPr id="190" name="Shape 190"/>
          <p:cNvPicPr preferRelativeResize="0"/>
          <p:nvPr/>
        </p:nvPicPr>
        <p:blipFill>
          <a:blip r:embed="rId3">
            <a:alphaModFix/>
          </a:blip>
          <a:stretch>
            <a:fillRect/>
          </a:stretch>
        </p:blipFill>
        <p:spPr>
          <a:xfrm>
            <a:off x="1830675" y="713200"/>
            <a:ext cx="5720550" cy="417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Art generation</a:t>
            </a:r>
            <a:endParaRPr b="1">
              <a:latin typeface="Georgia"/>
              <a:ea typeface="Georgia"/>
              <a:cs typeface="Georgia"/>
              <a:sym typeface="Georgia"/>
            </a:endParaRPr>
          </a:p>
        </p:txBody>
      </p:sp>
      <p:sp>
        <p:nvSpPr>
          <p:cNvPr id="196" name="Shape 196"/>
          <p:cNvSpPr txBox="1"/>
          <p:nvPr/>
        </p:nvSpPr>
        <p:spPr>
          <a:xfrm>
            <a:off x="0" y="4637450"/>
            <a:ext cx="6482400" cy="50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Gatys, Ecker, and Bethge, “Image Style Transfer using Convolutional Neural Networks”, CVPR 2016 (left)</a:t>
            </a:r>
            <a:endParaRPr sz="800">
              <a:solidFill>
                <a:srgbClr val="FFFFFF"/>
              </a:solidFill>
            </a:endParaRPr>
          </a:p>
          <a:p>
            <a:pPr indent="0" lvl="0" marL="0">
              <a:spcBef>
                <a:spcPts val="0"/>
              </a:spcBef>
              <a:spcAft>
                <a:spcPts val="0"/>
              </a:spcAft>
              <a:buNone/>
            </a:pPr>
            <a:r>
              <a:rPr lang="en" sz="800">
                <a:solidFill>
                  <a:srgbClr val="FFFFFF"/>
                </a:solidFill>
              </a:rPr>
              <a:t>Mordvintsev, Olah, and Tyka, “Inceptionism: Going Deeper into Neural Networks” (upper right)</a:t>
            </a:r>
            <a:endParaRPr sz="800">
              <a:solidFill>
                <a:srgbClr val="FFFFFF"/>
              </a:solidFill>
            </a:endParaRPr>
          </a:p>
          <a:p>
            <a:pPr indent="0" lvl="0" marL="0">
              <a:spcBef>
                <a:spcPts val="0"/>
              </a:spcBef>
              <a:spcAft>
                <a:spcPts val="0"/>
              </a:spcAft>
              <a:buNone/>
            </a:pPr>
            <a:r>
              <a:rPr lang="en" sz="800">
                <a:solidFill>
                  <a:srgbClr val="FFFFFF"/>
                </a:solidFill>
              </a:rPr>
              <a:t>Johnson, Alahi, and Fei-Fei: “Perceptual Losses for Real-Time Style Transfer and Super-Resolution”, ECCV 2016 (bottom left)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97" name="Shape 197"/>
          <p:cNvPicPr preferRelativeResize="0"/>
          <p:nvPr/>
        </p:nvPicPr>
        <p:blipFill>
          <a:blip r:embed="rId3">
            <a:alphaModFix/>
          </a:blip>
          <a:stretch>
            <a:fillRect/>
          </a:stretch>
        </p:blipFill>
        <p:spPr>
          <a:xfrm>
            <a:off x="4540075" y="2509700"/>
            <a:ext cx="3828025" cy="2237150"/>
          </a:xfrm>
          <a:prstGeom prst="rect">
            <a:avLst/>
          </a:prstGeom>
          <a:noFill/>
          <a:ln>
            <a:noFill/>
          </a:ln>
        </p:spPr>
      </p:pic>
      <p:pic>
        <p:nvPicPr>
          <p:cNvPr id="198" name="Shape 198"/>
          <p:cNvPicPr preferRelativeResize="0"/>
          <p:nvPr/>
        </p:nvPicPr>
        <p:blipFill>
          <a:blip r:embed="rId4">
            <a:alphaModFix/>
          </a:blip>
          <a:stretch>
            <a:fillRect/>
          </a:stretch>
        </p:blipFill>
        <p:spPr>
          <a:xfrm>
            <a:off x="830223" y="892726"/>
            <a:ext cx="3332149" cy="2512055"/>
          </a:xfrm>
          <a:prstGeom prst="rect">
            <a:avLst/>
          </a:prstGeom>
          <a:noFill/>
          <a:ln>
            <a:noFill/>
          </a:ln>
        </p:spPr>
      </p:pic>
      <p:pic>
        <p:nvPicPr>
          <p:cNvPr id="199" name="Shape 199"/>
          <p:cNvPicPr preferRelativeResize="0"/>
          <p:nvPr/>
        </p:nvPicPr>
        <p:blipFill>
          <a:blip r:embed="rId5">
            <a:alphaModFix/>
          </a:blip>
          <a:stretch>
            <a:fillRect/>
          </a:stretch>
        </p:blipFill>
        <p:spPr>
          <a:xfrm>
            <a:off x="830225" y="3404775"/>
            <a:ext cx="3332150" cy="1232668"/>
          </a:xfrm>
          <a:prstGeom prst="rect">
            <a:avLst/>
          </a:prstGeom>
          <a:noFill/>
          <a:ln>
            <a:noFill/>
          </a:ln>
        </p:spPr>
      </p:pic>
      <p:pic>
        <p:nvPicPr>
          <p:cNvPr id="200" name="Shape 200"/>
          <p:cNvPicPr preferRelativeResize="0"/>
          <p:nvPr/>
        </p:nvPicPr>
        <p:blipFill rotWithShape="1">
          <a:blip r:embed="rId6">
            <a:alphaModFix/>
          </a:blip>
          <a:srcRect b="36556" l="0" r="0" t="0"/>
          <a:stretch/>
        </p:blipFill>
        <p:spPr>
          <a:xfrm>
            <a:off x="4540075" y="738275"/>
            <a:ext cx="3828025" cy="1734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p:txBody>
      </p:sp>
      <p:pic>
        <p:nvPicPr>
          <p:cNvPr id="206" name="Shape 20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12" name="Shape 2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13" name="Shape 213"/>
          <p:cNvSpPr/>
          <p:nvPr/>
        </p:nvSpPr>
        <p:spPr>
          <a:xfrm>
            <a:off x="869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a:t>
            </a:r>
            <a:endParaRPr>
              <a:solidFill>
                <a:srgbClr val="434343"/>
              </a:solidFill>
            </a:endParaRPr>
          </a:p>
        </p:txBody>
      </p:sp>
      <p:sp>
        <p:nvSpPr>
          <p:cNvPr id="214" name="Shape 214"/>
          <p:cNvSpPr/>
          <p:nvPr/>
        </p:nvSpPr>
        <p:spPr>
          <a:xfrm>
            <a:off x="807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1</a:t>
            </a:r>
            <a:endParaRPr baseline="-25000" sz="2400"/>
          </a:p>
          <a:p>
            <a:pPr indent="0" lvl="0" marL="0" rtl="0" algn="ctr">
              <a:lnSpc>
                <a:spcPct val="115000"/>
              </a:lnSpc>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×C</a:t>
            </a:r>
            <a:r>
              <a:rPr baseline="-25000" lang="en">
                <a:solidFill>
                  <a:srgbClr val="434343"/>
                </a:solidFill>
              </a:rPr>
              <a:t>2</a:t>
            </a:r>
            <a:r>
              <a:rPr lang="en">
                <a:solidFill>
                  <a:srgbClr val="434343"/>
                </a:solidFill>
              </a:rPr>
              <a:t>]</a:t>
            </a:r>
            <a:endParaRPr>
              <a:solidFill>
                <a:srgbClr val="434343"/>
              </a:solidFill>
            </a:endParaRPr>
          </a:p>
        </p:txBody>
      </p:sp>
      <p:sp>
        <p:nvSpPr>
          <p:cNvPr id="215" name="Shape 215"/>
          <p:cNvSpPr txBox="1"/>
          <p:nvPr/>
        </p:nvSpPr>
        <p:spPr>
          <a:xfrm rot="-1800608">
            <a:off x="1872466" y="1621589"/>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cxnSp>
        <p:nvCxnSpPr>
          <p:cNvPr id="216" name="Shape 216"/>
          <p:cNvCxnSpPr>
            <a:stCxn id="213" idx="3"/>
            <a:endCxn id="217" idx="1"/>
          </p:cNvCxnSpPr>
          <p:nvPr/>
        </p:nvCxnSpPr>
        <p:spPr>
          <a:xfrm>
            <a:off x="1986600" y="2503000"/>
            <a:ext cx="856800" cy="0"/>
          </a:xfrm>
          <a:prstGeom prst="straightConnector1">
            <a:avLst/>
          </a:prstGeom>
          <a:noFill/>
          <a:ln cap="flat" cmpd="sng" w="28575">
            <a:solidFill>
              <a:srgbClr val="EFEFEF"/>
            </a:solidFill>
            <a:prstDash val="solid"/>
            <a:round/>
            <a:headEnd len="med" w="med" type="none"/>
            <a:tailEnd len="med" w="med" type="triangle"/>
          </a:ln>
        </p:spPr>
      </p:cxnSp>
      <p:sp>
        <p:nvSpPr>
          <p:cNvPr id="217" name="Shape 217"/>
          <p:cNvSpPr/>
          <p:nvPr/>
        </p:nvSpPr>
        <p:spPr>
          <a:xfrm>
            <a:off x="2843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cxnSp>
        <p:nvCxnSpPr>
          <p:cNvPr id="218" name="Shape 218"/>
          <p:cNvCxnSpPr>
            <a:stCxn id="217" idx="3"/>
            <a:endCxn id="219" idx="1"/>
          </p:cNvCxnSpPr>
          <p:nvPr/>
        </p:nvCxnSpPr>
        <p:spPr>
          <a:xfrm>
            <a:off x="3960338" y="2503000"/>
            <a:ext cx="910800" cy="0"/>
          </a:xfrm>
          <a:prstGeom prst="straightConnector1">
            <a:avLst/>
          </a:prstGeom>
          <a:noFill/>
          <a:ln cap="flat" cmpd="sng" w="28575">
            <a:solidFill>
              <a:srgbClr val="EFEFEF"/>
            </a:solidFill>
            <a:prstDash val="solid"/>
            <a:round/>
            <a:headEnd len="med" w="med" type="none"/>
            <a:tailEnd len="med" w="med" type="triangle"/>
          </a:ln>
        </p:spPr>
      </p:cxnSp>
      <p:sp>
        <p:nvSpPr>
          <p:cNvPr id="220" name="Shape 220"/>
          <p:cNvSpPr txBox="1"/>
          <p:nvPr/>
        </p:nvSpPr>
        <p:spPr>
          <a:xfrm rot="-1799479">
            <a:off x="3873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19" name="Shape 219"/>
          <p:cNvSpPr/>
          <p:nvPr/>
        </p:nvSpPr>
        <p:spPr>
          <a:xfrm>
            <a:off x="4871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sp>
        <p:nvSpPr>
          <p:cNvPr id="221" name="Shape 221"/>
          <p:cNvSpPr/>
          <p:nvPr/>
        </p:nvSpPr>
        <p:spPr>
          <a:xfrm>
            <a:off x="4718650" y="33325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2</a:t>
            </a:r>
            <a:endParaRPr baseline="-25000" sz="2400"/>
          </a:p>
          <a:p>
            <a:pPr indent="0" lvl="0" marL="0" rtl="0" algn="ctr">
              <a:lnSpc>
                <a:spcPct val="115000"/>
              </a:lnSpc>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2" name="Shape 222"/>
          <p:cNvCxnSpPr/>
          <p:nvPr/>
        </p:nvCxnSpPr>
        <p:spPr>
          <a:xfrm flipH="1" rot="10800000">
            <a:off x="2053450" y="2516350"/>
            <a:ext cx="341400" cy="831000"/>
          </a:xfrm>
          <a:prstGeom prst="straightConnector1">
            <a:avLst/>
          </a:prstGeom>
          <a:noFill/>
          <a:ln cap="flat" cmpd="sng" w="28575">
            <a:solidFill>
              <a:srgbClr val="EFEFEF"/>
            </a:solidFill>
            <a:prstDash val="solid"/>
            <a:round/>
            <a:headEnd len="med" w="med" type="none"/>
            <a:tailEnd len="med" w="med" type="none"/>
          </a:ln>
        </p:spPr>
      </p:cxnSp>
      <p:sp>
        <p:nvSpPr>
          <p:cNvPr id="223" name="Shape 223"/>
          <p:cNvSpPr/>
          <p:nvPr/>
        </p:nvSpPr>
        <p:spPr>
          <a:xfrm>
            <a:off x="6778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400">
                <a:solidFill>
                  <a:srgbClr val="000000"/>
                </a:solidFill>
              </a:rPr>
              <a:t>ŷ</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4" name="Shape 224"/>
          <p:cNvCxnSpPr>
            <a:stCxn id="219" idx="3"/>
            <a:endCxn id="223" idx="1"/>
          </p:cNvCxnSpPr>
          <p:nvPr/>
        </p:nvCxnSpPr>
        <p:spPr>
          <a:xfrm>
            <a:off x="5979700" y="2503000"/>
            <a:ext cx="798300" cy="0"/>
          </a:xfrm>
          <a:prstGeom prst="straightConnector1">
            <a:avLst/>
          </a:prstGeom>
          <a:noFill/>
          <a:ln cap="flat" cmpd="sng" w="28575">
            <a:solidFill>
              <a:srgbClr val="EFEFEF"/>
            </a:solidFill>
            <a:prstDash val="solid"/>
            <a:round/>
            <a:headEnd len="med" w="med" type="none"/>
            <a:tailEnd len="med" w="med" type="triangle"/>
          </a:ln>
        </p:spPr>
      </p:cxnSp>
      <p:cxnSp>
        <p:nvCxnSpPr>
          <p:cNvPr id="225" name="Shape 225"/>
          <p:cNvCxnSpPr/>
          <p:nvPr/>
        </p:nvCxnSpPr>
        <p:spPr>
          <a:xfrm flipH="1" rot="10800000">
            <a:off x="6128150" y="2508800"/>
            <a:ext cx="230100" cy="816300"/>
          </a:xfrm>
          <a:prstGeom prst="straightConnector1">
            <a:avLst/>
          </a:prstGeom>
          <a:noFill/>
          <a:ln cap="flat" cmpd="sng" w="28575">
            <a:solidFill>
              <a:srgbClr val="EFEFEF"/>
            </a:solidFill>
            <a:prstDash val="solid"/>
            <a:round/>
            <a:headEnd len="med" w="med" type="none"/>
            <a:tailEnd len="med" w="med" type="none"/>
          </a:ln>
        </p:spPr>
      </p:cxnSp>
      <p:sp>
        <p:nvSpPr>
          <p:cNvPr id="226" name="Shape 226"/>
          <p:cNvSpPr txBox="1"/>
          <p:nvPr/>
        </p:nvSpPr>
        <p:spPr>
          <a:xfrm rot="-1800608">
            <a:off x="5899103" y="1548764"/>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32" name="Shape 23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33" name="Shape 233"/>
          <p:cNvSpPr txBox="1"/>
          <p:nvPr/>
        </p:nvSpPr>
        <p:spPr>
          <a:xfrm>
            <a:off x="1566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3072</a:t>
            </a:r>
            <a:endParaRPr sz="1800">
              <a:solidFill>
                <a:srgbClr val="FFFFFF"/>
              </a:solidFill>
            </a:endParaRPr>
          </a:p>
        </p:txBody>
      </p:sp>
      <p:sp>
        <p:nvSpPr>
          <p:cNvPr id="234" name="Shape 234"/>
          <p:cNvSpPr txBox="1"/>
          <p:nvPr/>
        </p:nvSpPr>
        <p:spPr>
          <a:xfrm>
            <a:off x="2672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35" name="Shape 235"/>
          <p:cNvSpPr txBox="1"/>
          <p:nvPr/>
        </p:nvSpPr>
        <p:spPr>
          <a:xfrm>
            <a:off x="918025" y="1882000"/>
            <a:ext cx="78297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32x32x3 image -&gt; stretch to 3072 x 1 </a:t>
            </a:r>
            <a:endParaRPr sz="2400">
              <a:solidFill>
                <a:srgbClr val="FFFFFF"/>
              </a:solidFill>
            </a:endParaRPr>
          </a:p>
        </p:txBody>
      </p:sp>
      <p:sp>
        <p:nvSpPr>
          <p:cNvPr id="236" name="Shape 236"/>
          <p:cNvSpPr txBox="1"/>
          <p:nvPr/>
        </p:nvSpPr>
        <p:spPr>
          <a:xfrm>
            <a:off x="3617388" y="3438350"/>
            <a:ext cx="25074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10 x 3072 </a:t>
            </a:r>
            <a:endParaRPr sz="1800">
              <a:solidFill>
                <a:srgbClr val="FFFFFF"/>
              </a:solidFill>
            </a:endParaRPr>
          </a:p>
          <a:p>
            <a:pPr indent="0" lvl="0" marL="0" rtl="0" algn="ctr">
              <a:spcBef>
                <a:spcPts val="0"/>
              </a:spcBef>
              <a:spcAft>
                <a:spcPts val="0"/>
              </a:spcAft>
              <a:buNone/>
            </a:pPr>
            <a:r>
              <a:rPr lang="en" sz="1800">
                <a:solidFill>
                  <a:srgbClr val="FFFFFF"/>
                </a:solidFill>
              </a:rPr>
              <a:t>weights</a:t>
            </a:r>
            <a:endParaRPr sz="1800">
              <a:solidFill>
                <a:srgbClr val="FFFFFF"/>
              </a:solidFill>
            </a:endParaRPr>
          </a:p>
        </p:txBody>
      </p:sp>
      <p:sp>
        <p:nvSpPr>
          <p:cNvPr id="237" name="Shape 237"/>
          <p:cNvSpPr txBox="1"/>
          <p:nvPr/>
        </p:nvSpPr>
        <p:spPr>
          <a:xfrm>
            <a:off x="6822600"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a:t>
            </a:r>
            <a:endParaRPr>
              <a:solidFill>
                <a:srgbClr val="FFFFFF"/>
              </a:solidFill>
            </a:endParaRPr>
          </a:p>
        </p:txBody>
      </p:sp>
      <p:sp>
        <p:nvSpPr>
          <p:cNvPr id="238" name="Shape 238"/>
          <p:cNvSpPr/>
          <p:nvPr/>
        </p:nvSpPr>
        <p:spPr>
          <a:xfrm>
            <a:off x="6617250" y="3320900"/>
            <a:ext cx="1752300" cy="282300"/>
          </a:xfrm>
          <a:prstGeom prst="cube">
            <a:avLst>
              <a:gd fmla="val 25000" name="adj"/>
            </a:avLst>
          </a:prstGeom>
          <a:solidFill>
            <a:srgbClr val="C9DAF8">
              <a:alpha val="4269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6693475" y="3413975"/>
            <a:ext cx="150300" cy="1527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555725" y="3320900"/>
            <a:ext cx="2784300" cy="282300"/>
          </a:xfrm>
          <a:prstGeom prst="cube">
            <a:avLst>
              <a:gd fmla="val 25000"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1" name="Shape 241"/>
          <p:cNvPicPr preferRelativeResize="0"/>
          <p:nvPr/>
        </p:nvPicPr>
        <p:blipFill>
          <a:blip r:embed="rId3">
            <a:alphaModFix/>
          </a:blip>
          <a:stretch>
            <a:fillRect/>
          </a:stretch>
        </p:blipFill>
        <p:spPr>
          <a:xfrm>
            <a:off x="4596300" y="3104975"/>
            <a:ext cx="542925" cy="257175"/>
          </a:xfrm>
          <a:prstGeom prst="rect">
            <a:avLst/>
          </a:prstGeom>
          <a:noFill/>
          <a:ln>
            <a:noFill/>
          </a:ln>
        </p:spPr>
      </p:pic>
      <p:sp>
        <p:nvSpPr>
          <p:cNvPr id="242" name="Shape 242"/>
          <p:cNvSpPr txBox="1"/>
          <p:nvPr/>
        </p:nvSpPr>
        <p:spPr>
          <a:xfrm>
            <a:off x="1555463"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input</a:t>
            </a:r>
            <a:endParaRPr>
              <a:solidFill>
                <a:srgbClr val="FFFFFF"/>
              </a:solidFill>
            </a:endParaRPr>
          </a:p>
        </p:txBody>
      </p:sp>
      <p:sp>
        <p:nvSpPr>
          <p:cNvPr id="243" name="Shape 243"/>
          <p:cNvSpPr txBox="1"/>
          <p:nvPr/>
        </p:nvSpPr>
        <p:spPr>
          <a:xfrm>
            <a:off x="62649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44" name="Shape 244"/>
          <p:cNvSpPr txBox="1"/>
          <p:nvPr/>
        </p:nvSpPr>
        <p:spPr>
          <a:xfrm>
            <a:off x="7281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10</a:t>
            </a:r>
            <a:endParaRPr sz="1800">
              <a:solidFill>
                <a:srgbClr val="FFFFFF"/>
              </a:solidFill>
            </a:endParaRPr>
          </a:p>
        </p:txBody>
      </p:sp>
      <p:cxnSp>
        <p:nvCxnSpPr>
          <p:cNvPr id="245" name="Shape 245"/>
          <p:cNvCxnSpPr/>
          <p:nvPr/>
        </p:nvCxnSpPr>
        <p:spPr>
          <a:xfrm>
            <a:off x="3513188" y="3462050"/>
            <a:ext cx="607800" cy="12000"/>
          </a:xfrm>
          <a:prstGeom prst="straightConnector1">
            <a:avLst/>
          </a:prstGeom>
          <a:noFill/>
          <a:ln cap="flat" cmpd="sng" w="28575">
            <a:solidFill>
              <a:srgbClr val="FFFFFF"/>
            </a:solidFill>
            <a:prstDash val="solid"/>
            <a:round/>
            <a:headEnd len="med" w="med" type="none"/>
            <a:tailEnd len="med" w="med" type="triangle"/>
          </a:ln>
        </p:spPr>
      </p:cxnSp>
      <p:cxnSp>
        <p:nvCxnSpPr>
          <p:cNvPr id="246" name="Shape 246"/>
          <p:cNvCxnSpPr/>
          <p:nvPr/>
        </p:nvCxnSpPr>
        <p:spPr>
          <a:xfrm>
            <a:off x="5561300" y="3453375"/>
            <a:ext cx="614400" cy="87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2" name="Shape 25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Convolutional Neural Network</a:t>
            </a:r>
            <a:endParaRPr b="1">
              <a:latin typeface="Georgia"/>
              <a:ea typeface="Georgia"/>
              <a:cs typeface="Georgia"/>
              <a:sym typeface="Georgia"/>
            </a:endParaRPr>
          </a:p>
        </p:txBody>
      </p:sp>
      <p:sp>
        <p:nvSpPr>
          <p:cNvPr id="253" name="Shape 253"/>
          <p:cNvSpPr/>
          <p:nvPr/>
        </p:nvSpPr>
        <p:spPr>
          <a:xfrm>
            <a:off x="107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1</a:t>
            </a:r>
            <a:r>
              <a:rPr lang="en" sz="1800">
                <a:solidFill>
                  <a:srgbClr val="434343"/>
                </a:solidFill>
              </a:rPr>
              <a:t>×H×W</a:t>
            </a:r>
            <a:endParaRPr sz="1800">
              <a:solidFill>
                <a:srgbClr val="434343"/>
              </a:solidFill>
            </a:endParaRPr>
          </a:p>
        </p:txBody>
      </p:sp>
      <p:sp>
        <p:nvSpPr>
          <p:cNvPr id="254" name="Shape 254"/>
          <p:cNvSpPr/>
          <p:nvPr/>
        </p:nvSpPr>
        <p:spPr>
          <a:xfrm>
            <a:off x="45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1</a:t>
            </a:r>
            <a:endParaRPr baseline="-25000" sz="2400"/>
          </a:p>
          <a:p>
            <a:pPr indent="0" lvl="0" marL="0" rtl="0" algn="ctr">
              <a:spcBef>
                <a:spcPts val="0"/>
              </a:spcBef>
              <a:spcAft>
                <a:spcPts val="0"/>
              </a:spcAft>
              <a:buNone/>
            </a:pPr>
            <a:r>
              <a:rPr lang="en" sz="1600">
                <a:solidFill>
                  <a:srgbClr val="434343"/>
                </a:solidFill>
              </a:rPr>
              <a:t>C</a:t>
            </a:r>
            <a:r>
              <a:rPr baseline="-25000" lang="en" sz="1600">
                <a:solidFill>
                  <a:srgbClr val="434343"/>
                </a:solidFill>
              </a:rPr>
              <a:t>2</a:t>
            </a:r>
            <a:r>
              <a:rPr lang="en" sz="1800">
                <a:solidFill>
                  <a:srgbClr val="434343"/>
                </a:solidFill>
              </a:rPr>
              <a:t>×</a:t>
            </a:r>
            <a:r>
              <a:rPr lang="en" sz="1600">
                <a:solidFill>
                  <a:srgbClr val="434343"/>
                </a:solidFill>
              </a:rPr>
              <a:t>C</a:t>
            </a:r>
            <a:r>
              <a:rPr baseline="-25000" lang="en" sz="1600">
                <a:solidFill>
                  <a:srgbClr val="434343"/>
                </a:solidFill>
              </a:rPr>
              <a:t>1</a:t>
            </a:r>
            <a:r>
              <a:rPr lang="en" sz="1800">
                <a:solidFill>
                  <a:srgbClr val="434343"/>
                </a:solidFill>
              </a:rPr>
              <a:t>×</a:t>
            </a:r>
            <a:r>
              <a:rPr lang="en" sz="1600">
                <a:solidFill>
                  <a:srgbClr val="434343"/>
                </a:solidFill>
              </a:rPr>
              <a:t>k</a:t>
            </a:r>
            <a:r>
              <a:rPr lang="en" sz="1800">
                <a:solidFill>
                  <a:srgbClr val="434343"/>
                </a:solidFill>
              </a:rPr>
              <a:t>×</a:t>
            </a:r>
            <a:r>
              <a:rPr lang="en" sz="1600">
                <a:solidFill>
                  <a:srgbClr val="434343"/>
                </a:solidFill>
              </a:rPr>
              <a:t>k</a:t>
            </a:r>
            <a:endParaRPr sz="1600">
              <a:solidFill>
                <a:srgbClr val="434343"/>
              </a:solidFill>
            </a:endParaRPr>
          </a:p>
        </p:txBody>
      </p:sp>
      <p:sp>
        <p:nvSpPr>
          <p:cNvPr id="255" name="Shape 255"/>
          <p:cNvSpPr txBox="1"/>
          <p:nvPr/>
        </p:nvSpPr>
        <p:spPr>
          <a:xfrm rot="-1800608">
            <a:off x="1122148" y="1778904"/>
            <a:ext cx="1446757" cy="38721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Convolution</a:t>
            </a:r>
            <a:endParaRPr sz="1800">
              <a:solidFill>
                <a:srgbClr val="FFFFFF"/>
              </a:solidFill>
            </a:endParaRPr>
          </a:p>
        </p:txBody>
      </p:sp>
      <p:cxnSp>
        <p:nvCxnSpPr>
          <p:cNvPr id="256" name="Shape 256"/>
          <p:cNvCxnSpPr>
            <a:stCxn id="253" idx="3"/>
            <a:endCxn id="257" idx="1"/>
          </p:cNvCxnSpPr>
          <p:nvPr/>
        </p:nvCxnSpPr>
        <p:spPr>
          <a:xfrm>
            <a:off x="1224600" y="2503000"/>
            <a:ext cx="856800" cy="0"/>
          </a:xfrm>
          <a:prstGeom prst="straightConnector1">
            <a:avLst/>
          </a:prstGeom>
          <a:noFill/>
          <a:ln cap="flat" cmpd="sng" w="28575">
            <a:solidFill>
              <a:srgbClr val="F3F3F3"/>
            </a:solidFill>
            <a:prstDash val="solid"/>
            <a:round/>
            <a:headEnd len="med" w="med" type="none"/>
            <a:tailEnd len="med" w="med" type="triangle"/>
          </a:ln>
        </p:spPr>
      </p:cxnSp>
      <p:sp>
        <p:nvSpPr>
          <p:cNvPr id="257" name="Shape 257"/>
          <p:cNvSpPr/>
          <p:nvPr/>
        </p:nvSpPr>
        <p:spPr>
          <a:xfrm>
            <a:off x="2081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cxnSp>
        <p:nvCxnSpPr>
          <p:cNvPr id="258" name="Shape 258"/>
          <p:cNvCxnSpPr>
            <a:stCxn id="257" idx="3"/>
            <a:endCxn id="259" idx="1"/>
          </p:cNvCxnSpPr>
          <p:nvPr/>
        </p:nvCxnSpPr>
        <p:spPr>
          <a:xfrm>
            <a:off x="3198338" y="2503000"/>
            <a:ext cx="910800" cy="0"/>
          </a:xfrm>
          <a:prstGeom prst="straightConnector1">
            <a:avLst/>
          </a:prstGeom>
          <a:noFill/>
          <a:ln cap="flat" cmpd="sng" w="28575">
            <a:solidFill>
              <a:srgbClr val="F3F3F3"/>
            </a:solidFill>
            <a:prstDash val="solid"/>
            <a:round/>
            <a:headEnd len="med" w="med" type="none"/>
            <a:tailEnd len="med" w="med" type="triangle"/>
          </a:ln>
        </p:spPr>
      </p:cxnSp>
      <p:sp>
        <p:nvSpPr>
          <p:cNvPr id="260" name="Shape 260"/>
          <p:cNvSpPr txBox="1"/>
          <p:nvPr/>
        </p:nvSpPr>
        <p:spPr>
          <a:xfrm rot="-1799479">
            <a:off x="3111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59" name="Shape 259"/>
          <p:cNvSpPr/>
          <p:nvPr/>
        </p:nvSpPr>
        <p:spPr>
          <a:xfrm>
            <a:off x="4109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sp>
        <p:nvSpPr>
          <p:cNvPr id="261" name="Shape 261"/>
          <p:cNvSpPr/>
          <p:nvPr/>
        </p:nvSpPr>
        <p:spPr>
          <a:xfrm>
            <a:off x="6053150" y="33502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2</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HW/4×C</a:t>
            </a:r>
            <a:r>
              <a:rPr baseline="-25000" lang="en" sz="1800">
                <a:solidFill>
                  <a:srgbClr val="434343"/>
                </a:solidFill>
              </a:rPr>
              <a:t>3</a:t>
            </a:r>
            <a:endParaRPr baseline="-25000" sz="1800">
              <a:solidFill>
                <a:srgbClr val="434343"/>
              </a:solidFill>
            </a:endParaRPr>
          </a:p>
        </p:txBody>
      </p:sp>
      <p:sp>
        <p:nvSpPr>
          <p:cNvPr id="262" name="Shape 262"/>
          <p:cNvSpPr/>
          <p:nvPr/>
        </p:nvSpPr>
        <p:spPr>
          <a:xfrm>
            <a:off x="8160925" y="2098450"/>
            <a:ext cx="8982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ŷ</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3</a:t>
            </a:r>
            <a:endParaRPr sz="1800">
              <a:solidFill>
                <a:srgbClr val="434343"/>
              </a:solidFill>
            </a:endParaRPr>
          </a:p>
        </p:txBody>
      </p:sp>
      <p:cxnSp>
        <p:nvCxnSpPr>
          <p:cNvPr id="263" name="Shape 263"/>
          <p:cNvCxnSpPr/>
          <p:nvPr/>
        </p:nvCxnSpPr>
        <p:spPr>
          <a:xfrm flipH="1" rot="10800000">
            <a:off x="1291450" y="2516350"/>
            <a:ext cx="341400" cy="831000"/>
          </a:xfrm>
          <a:prstGeom prst="straightConnector1">
            <a:avLst/>
          </a:prstGeom>
          <a:noFill/>
          <a:ln cap="flat" cmpd="sng" w="28575">
            <a:solidFill>
              <a:srgbClr val="F3F3F3"/>
            </a:solidFill>
            <a:prstDash val="solid"/>
            <a:round/>
            <a:headEnd len="med" w="med" type="none"/>
            <a:tailEnd len="med" w="med" type="none"/>
          </a:ln>
        </p:spPr>
      </p:cxnSp>
      <p:sp>
        <p:nvSpPr>
          <p:cNvPr id="264" name="Shape 264"/>
          <p:cNvSpPr/>
          <p:nvPr/>
        </p:nvSpPr>
        <p:spPr>
          <a:xfrm>
            <a:off x="6016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p</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×H/2×W/2</a:t>
            </a:r>
            <a:endParaRPr sz="1800">
              <a:solidFill>
                <a:srgbClr val="434343"/>
              </a:solidFill>
            </a:endParaRPr>
          </a:p>
        </p:txBody>
      </p:sp>
      <p:cxnSp>
        <p:nvCxnSpPr>
          <p:cNvPr id="265" name="Shape 265"/>
          <p:cNvCxnSpPr>
            <a:stCxn id="259" idx="3"/>
            <a:endCxn id="264" idx="1"/>
          </p:cNvCxnSpPr>
          <p:nvPr/>
        </p:nvCxnSpPr>
        <p:spPr>
          <a:xfrm>
            <a:off x="5217700" y="2503000"/>
            <a:ext cx="798300" cy="0"/>
          </a:xfrm>
          <a:prstGeom prst="straightConnector1">
            <a:avLst/>
          </a:prstGeom>
          <a:noFill/>
          <a:ln cap="flat" cmpd="sng" w="28575">
            <a:solidFill>
              <a:srgbClr val="F3F3F3"/>
            </a:solidFill>
            <a:prstDash val="solid"/>
            <a:round/>
            <a:headEnd len="med" w="med" type="none"/>
            <a:tailEnd len="med" w="med" type="triangle"/>
          </a:ln>
        </p:spPr>
      </p:cxnSp>
      <p:sp>
        <p:nvSpPr>
          <p:cNvPr id="266" name="Shape 266"/>
          <p:cNvSpPr txBox="1"/>
          <p:nvPr/>
        </p:nvSpPr>
        <p:spPr>
          <a:xfrm rot="-1799857">
            <a:off x="5173837" y="1853884"/>
            <a:ext cx="1003872"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Pooling</a:t>
            </a:r>
            <a:endParaRPr sz="1800">
              <a:solidFill>
                <a:srgbClr val="FFFFFF"/>
              </a:solidFill>
            </a:endParaRPr>
          </a:p>
        </p:txBody>
      </p:sp>
      <p:cxnSp>
        <p:nvCxnSpPr>
          <p:cNvPr id="267" name="Shape 267"/>
          <p:cNvCxnSpPr>
            <a:stCxn id="264" idx="3"/>
            <a:endCxn id="262" idx="1"/>
          </p:cNvCxnSpPr>
          <p:nvPr/>
        </p:nvCxnSpPr>
        <p:spPr>
          <a:xfrm>
            <a:off x="7503806" y="2503000"/>
            <a:ext cx="657000" cy="0"/>
          </a:xfrm>
          <a:prstGeom prst="straightConnector1">
            <a:avLst/>
          </a:prstGeom>
          <a:noFill/>
          <a:ln cap="flat" cmpd="sng" w="28575">
            <a:solidFill>
              <a:srgbClr val="F3F3F3"/>
            </a:solidFill>
            <a:prstDash val="solid"/>
            <a:round/>
            <a:headEnd len="med" w="med" type="none"/>
            <a:tailEnd len="med" w="med" type="triangle"/>
          </a:ln>
        </p:spPr>
      </p:cxnSp>
      <p:sp>
        <p:nvSpPr>
          <p:cNvPr id="268" name="Shape 268"/>
          <p:cNvSpPr txBox="1"/>
          <p:nvPr/>
        </p:nvSpPr>
        <p:spPr>
          <a:xfrm rot="-1799533">
            <a:off x="7410741" y="1394702"/>
            <a:ext cx="1353318" cy="63585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Fully</a:t>
            </a:r>
            <a:endParaRPr sz="1800">
              <a:solidFill>
                <a:srgbClr val="FFFFFF"/>
              </a:solidFill>
            </a:endParaRPr>
          </a:p>
          <a:p>
            <a:pPr indent="0" lvl="0" marL="0" rtl="0" algn="ctr">
              <a:spcBef>
                <a:spcPts val="0"/>
              </a:spcBef>
              <a:spcAft>
                <a:spcPts val="0"/>
              </a:spcAft>
              <a:buNone/>
            </a:pPr>
            <a:r>
              <a:rPr lang="en" sz="1800">
                <a:solidFill>
                  <a:srgbClr val="FFFFFF"/>
                </a:solidFill>
              </a:rPr>
              <a:t>Connected</a:t>
            </a:r>
            <a:endParaRPr sz="1800">
              <a:solidFill>
                <a:srgbClr val="FFFFFF"/>
              </a:solidFill>
            </a:endParaRPr>
          </a:p>
        </p:txBody>
      </p:sp>
      <p:cxnSp>
        <p:nvCxnSpPr>
          <p:cNvPr id="269" name="Shape 269"/>
          <p:cNvCxnSpPr/>
          <p:nvPr/>
        </p:nvCxnSpPr>
        <p:spPr>
          <a:xfrm flipH="1" rot="10800000">
            <a:off x="7466750" y="2508725"/>
            <a:ext cx="318900" cy="841500"/>
          </a:xfrm>
          <a:prstGeom prst="straightConnector1">
            <a:avLst/>
          </a:prstGeom>
          <a:noFill/>
          <a:ln cap="flat" cmpd="sng" w="28575">
            <a:solidFill>
              <a:srgbClr val="F3F3F3"/>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Convolution</a:t>
            </a:r>
            <a:endParaRPr/>
          </a:p>
        </p:txBody>
      </p:sp>
      <p:pic>
        <p:nvPicPr>
          <p:cNvPr id="275" name="Shape 275"/>
          <p:cNvPicPr preferRelativeResize="0"/>
          <p:nvPr/>
        </p:nvPicPr>
        <p:blipFill>
          <a:blip r:embed="rId3">
            <a:alphaModFix/>
          </a:blip>
          <a:stretch>
            <a:fillRect/>
          </a:stretch>
        </p:blipFill>
        <p:spPr>
          <a:xfrm>
            <a:off x="2212525" y="1304225"/>
            <a:ext cx="4419600" cy="3409950"/>
          </a:xfrm>
          <a:prstGeom prst="rect">
            <a:avLst/>
          </a:prstGeom>
          <a:noFill/>
          <a:ln>
            <a:noFill/>
          </a:ln>
        </p:spPr>
      </p:pic>
      <p:sp>
        <p:nvSpPr>
          <p:cNvPr id="276" name="Shape 276"/>
          <p:cNvSpPr txBox="1"/>
          <p:nvPr/>
        </p:nvSpPr>
        <p:spPr>
          <a:xfrm>
            <a:off x="0" y="4843350"/>
            <a:ext cx="1173300" cy="24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Image courtesy Apple</a:t>
            </a:r>
            <a:endParaRPr sz="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08" name="Shape 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Computer Vision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Convolutional Neural Networks</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Pooling</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Feature Visualization</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Slides adapted from Justin Johnson</a:t>
            </a:r>
            <a:endParaRPr>
              <a:latin typeface="Georgia"/>
              <a:ea typeface="Georgia"/>
              <a:cs typeface="Georgia"/>
              <a:sym typeface="Georgia"/>
            </a:endParaRPr>
          </a:p>
          <a:p>
            <a:pPr indent="0" lvl="0" marL="0" algn="ctr">
              <a:spcBef>
                <a:spcPts val="1600"/>
              </a:spcBef>
              <a:spcAft>
                <a:spcPts val="0"/>
              </a:spcAft>
              <a:buNone/>
            </a:pPr>
            <a:r>
              <a:rPr lang="en">
                <a:latin typeface="Georgia"/>
                <a:ea typeface="Georgia"/>
                <a:cs typeface="Georgia"/>
                <a:sym typeface="Georgia"/>
              </a:rPr>
              <a:t>Used with permission.</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2743200" rtl="0">
              <a:spcBef>
                <a:spcPts val="1600"/>
              </a:spcBef>
              <a:spcAft>
                <a:spcPts val="1600"/>
              </a:spcAft>
              <a:buNone/>
            </a:pPr>
            <a:r>
              <a:t/>
            </a:r>
            <a:endParaRPr>
              <a:latin typeface="Georgia"/>
              <a:ea typeface="Georgia"/>
              <a:cs typeface="Georgia"/>
              <a:sym typeface="Georgia"/>
            </a:endParaRPr>
          </a:p>
        </p:txBody>
      </p:sp>
      <p:sp>
        <p:nvSpPr>
          <p:cNvPr id="109" name="Shape 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10" name="Shape 110"/>
          <p:cNvPicPr preferRelativeResize="0"/>
          <p:nvPr/>
        </p:nvPicPr>
        <p:blipFill>
          <a:blip r:embed="rId3">
            <a:alphaModFix/>
          </a:blip>
          <a:stretch>
            <a:fillRect/>
          </a:stretch>
        </p:blipFill>
        <p:spPr>
          <a:xfrm>
            <a:off x="5923423" y="1338125"/>
            <a:ext cx="1136774" cy="1434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Convolving “filters” is not a new idea</a:t>
            </a:r>
            <a:endParaRPr/>
          </a:p>
        </p:txBody>
      </p:sp>
      <p:pic>
        <p:nvPicPr>
          <p:cNvPr id="282" name="Shape 282"/>
          <p:cNvPicPr preferRelativeResize="0"/>
          <p:nvPr/>
        </p:nvPicPr>
        <p:blipFill>
          <a:blip r:embed="rId3">
            <a:alphaModFix/>
          </a:blip>
          <a:stretch>
            <a:fillRect/>
          </a:stretch>
        </p:blipFill>
        <p:spPr>
          <a:xfrm>
            <a:off x="1071375" y="1258838"/>
            <a:ext cx="3094699" cy="2321024"/>
          </a:xfrm>
          <a:prstGeom prst="rect">
            <a:avLst/>
          </a:prstGeom>
          <a:noFill/>
          <a:ln>
            <a:noFill/>
          </a:ln>
        </p:spPr>
      </p:pic>
      <p:pic>
        <p:nvPicPr>
          <p:cNvPr id="283" name="Shape 283"/>
          <p:cNvPicPr preferRelativeResize="0"/>
          <p:nvPr/>
        </p:nvPicPr>
        <p:blipFill>
          <a:blip r:embed="rId4">
            <a:alphaModFix/>
          </a:blip>
          <a:stretch>
            <a:fillRect/>
          </a:stretch>
        </p:blipFill>
        <p:spPr>
          <a:xfrm>
            <a:off x="4509475" y="1258837"/>
            <a:ext cx="3094701" cy="2321026"/>
          </a:xfrm>
          <a:prstGeom prst="rect">
            <a:avLst/>
          </a:prstGeom>
          <a:noFill/>
          <a:ln>
            <a:noFill/>
          </a:ln>
        </p:spPr>
      </p:pic>
      <p:pic>
        <p:nvPicPr>
          <p:cNvPr id="284" name="Shape 284"/>
          <p:cNvPicPr preferRelativeResize="0"/>
          <p:nvPr/>
        </p:nvPicPr>
        <p:blipFill>
          <a:blip r:embed="rId5">
            <a:alphaModFix/>
          </a:blip>
          <a:stretch>
            <a:fillRect/>
          </a:stretch>
        </p:blipFill>
        <p:spPr>
          <a:xfrm>
            <a:off x="1068300" y="3988328"/>
            <a:ext cx="6277397" cy="1017175"/>
          </a:xfrm>
          <a:prstGeom prst="rect">
            <a:avLst/>
          </a:prstGeom>
          <a:noFill/>
          <a:ln>
            <a:noFill/>
          </a:ln>
        </p:spPr>
      </p:pic>
      <p:sp>
        <p:nvSpPr>
          <p:cNvPr id="285" name="Shape 285"/>
          <p:cNvSpPr txBox="1"/>
          <p:nvPr/>
        </p:nvSpPr>
        <p:spPr>
          <a:xfrm>
            <a:off x="311700" y="3607325"/>
            <a:ext cx="3970200" cy="85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Sobel operator:</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1" name="Shape 29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292" name="Shape 292"/>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4" name="Shape 294"/>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5" name="Shape 295"/>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296" name="Shape 296"/>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297" name="Shape 297"/>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298" name="Shape 298"/>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299" name="Shape 299"/>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00" name="Shape 300"/>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6" name="Shape 30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07" name="Shape 307"/>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09" name="Shape 309"/>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10" name="Shape 310"/>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11" name="Shape 311"/>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312" name="Shape 312"/>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313" name="Shape 313"/>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314" name="Shape 314"/>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15" name="Shape 315"/>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16" name="Shape 316"/>
          <p:cNvSpPr/>
          <p:nvPr/>
        </p:nvSpPr>
        <p:spPr>
          <a:xfrm>
            <a:off x="4124950" y="2989163"/>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txBox="1"/>
          <p:nvPr/>
        </p:nvSpPr>
        <p:spPr>
          <a:xfrm>
            <a:off x="3899150" y="2309513"/>
            <a:ext cx="21156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5x5x</a:t>
            </a:r>
            <a:r>
              <a:rPr lang="en" sz="2400">
                <a:solidFill>
                  <a:schemeClr val="accent4"/>
                </a:solidFill>
              </a:rPr>
              <a:t>3</a:t>
            </a:r>
            <a:r>
              <a:rPr lang="en" sz="2400">
                <a:solidFill>
                  <a:srgbClr val="FFFFFF"/>
                </a:solidFill>
              </a:rPr>
              <a:t> filter</a:t>
            </a:r>
            <a:endParaRPr sz="2400">
              <a:solidFill>
                <a:srgbClr val="FFFFFF"/>
              </a:solidFill>
            </a:endParaRPr>
          </a:p>
        </p:txBody>
      </p:sp>
      <p:sp>
        <p:nvSpPr>
          <p:cNvPr id="318" name="Shape 318"/>
          <p:cNvSpPr txBox="1"/>
          <p:nvPr/>
        </p:nvSpPr>
        <p:spPr>
          <a:xfrm>
            <a:off x="5176850" y="3343875"/>
            <a:ext cx="3946200" cy="75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Georgia"/>
                <a:ea typeface="Georgia"/>
                <a:cs typeface="Georgia"/>
                <a:sym typeface="Georgia"/>
              </a:rPr>
              <a:t>Convolve </a:t>
            </a:r>
            <a:r>
              <a:rPr lang="en" sz="1800">
                <a:solidFill>
                  <a:srgbClr val="FFFFFF"/>
                </a:solidFill>
                <a:latin typeface="Georgia"/>
                <a:ea typeface="Georgia"/>
                <a:cs typeface="Georgia"/>
                <a:sym typeface="Georgia"/>
              </a:rPr>
              <a:t>the filter with the image</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i.e. “slide over the image spatially, computing dot products”</a:t>
            </a:r>
            <a:endParaRPr sz="1800">
              <a:solidFill>
                <a:srgbClr val="FFFFFF"/>
              </a:solidFill>
              <a:latin typeface="Georgia"/>
              <a:ea typeface="Georgia"/>
              <a:cs typeface="Georgia"/>
              <a:sym typeface="Georgia"/>
            </a:endParaRPr>
          </a:p>
        </p:txBody>
      </p:sp>
      <p:sp>
        <p:nvSpPr>
          <p:cNvPr id="319" name="Shape 319"/>
          <p:cNvSpPr txBox="1"/>
          <p:nvPr/>
        </p:nvSpPr>
        <p:spPr>
          <a:xfrm>
            <a:off x="4942575" y="960425"/>
            <a:ext cx="3283500" cy="58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Georgia"/>
                <a:ea typeface="Georgia"/>
                <a:cs typeface="Georgia"/>
                <a:sym typeface="Georgia"/>
              </a:rPr>
              <a:t>Filters always extend the full depth of the input volume</a:t>
            </a:r>
            <a:endParaRPr sz="1800">
              <a:solidFill>
                <a:schemeClr val="accent4"/>
              </a:solidFill>
              <a:latin typeface="Georgia"/>
              <a:ea typeface="Georgia"/>
              <a:cs typeface="Georgia"/>
              <a:sym typeface="Georgia"/>
            </a:endParaRPr>
          </a:p>
        </p:txBody>
      </p:sp>
      <p:cxnSp>
        <p:nvCxnSpPr>
          <p:cNvPr id="320" name="Shape 320"/>
          <p:cNvCxnSpPr>
            <a:endCxn id="317" idx="0"/>
          </p:cNvCxnSpPr>
          <p:nvPr/>
        </p:nvCxnSpPr>
        <p:spPr>
          <a:xfrm flipH="1">
            <a:off x="4956950" y="1783613"/>
            <a:ext cx="589800" cy="525900"/>
          </a:xfrm>
          <a:prstGeom prst="straightConnector1">
            <a:avLst/>
          </a:prstGeom>
          <a:noFill/>
          <a:ln cap="flat" cmpd="sng" w="9525">
            <a:solidFill>
              <a:schemeClr val="accent4"/>
            </a:solidFill>
            <a:prstDash val="solid"/>
            <a:round/>
            <a:headEnd len="med" w="med" type="none"/>
            <a:tailEnd len="med" w="med" type="triangle"/>
          </a:ln>
        </p:spPr>
      </p:cxnSp>
      <p:cxnSp>
        <p:nvCxnSpPr>
          <p:cNvPr id="321" name="Shape 321"/>
          <p:cNvCxnSpPr/>
          <p:nvPr/>
        </p:nvCxnSpPr>
        <p:spPr>
          <a:xfrm rot="10800000">
            <a:off x="3091800" y="1332125"/>
            <a:ext cx="1569900" cy="804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7" name="Shape 32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28" name="Shape 328"/>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29" name="Shape 329"/>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1" name="Shape 331"/>
          <p:cNvCxnSpPr>
            <a:endCxn id="330"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32" name="Shape 332"/>
          <p:cNvCxnSpPr>
            <a:endCxn id="330"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33" name="Shape 333"/>
          <p:cNvCxnSpPr>
            <a:endCxn id="330"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34" name="Shape 334"/>
          <p:cNvCxnSpPr>
            <a:endCxn id="330"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35" name="Shape 335"/>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6" name="Shape 336"/>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7" name="Shape 337"/>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38" name="Shape 338"/>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40" name="Shape 340"/>
          <p:cNvCxnSpPr>
            <a:stCxn id="339"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41" name="Shape 341"/>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42" name="Shape 342"/>
          <p:cNvCxnSpPr/>
          <p:nvPr/>
        </p:nvCxnSpPr>
        <p:spPr>
          <a:xfrm rot="10800000">
            <a:off x="2961775" y="3068225"/>
            <a:ext cx="406800" cy="231900"/>
          </a:xfrm>
          <a:prstGeom prst="straightConnector1">
            <a:avLst/>
          </a:prstGeom>
          <a:noFill/>
          <a:ln cap="flat" cmpd="sng" w="9525">
            <a:solidFill>
              <a:srgbClr val="FFFFFF"/>
            </a:solidFill>
            <a:prstDash val="solid"/>
            <a:round/>
            <a:headEnd len="med" w="med" type="none"/>
            <a:tailEnd len="med" w="med" type="triangle"/>
          </a:ln>
        </p:spPr>
      </p:cxnSp>
      <p:sp>
        <p:nvSpPr>
          <p:cNvPr id="343" name="Shape 343"/>
          <p:cNvSpPr txBox="1"/>
          <p:nvPr/>
        </p:nvSpPr>
        <p:spPr>
          <a:xfrm>
            <a:off x="3456450" y="3037075"/>
            <a:ext cx="5016000" cy="106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1 number: </a:t>
            </a:r>
            <a:endParaRPr b="1" sz="1800">
              <a:solidFill>
                <a:srgbClr val="FFFFFF"/>
              </a:solidFill>
            </a:endParaRPr>
          </a:p>
          <a:p>
            <a:pPr indent="0" lvl="0" marL="0" rtl="0">
              <a:spcBef>
                <a:spcPts val="0"/>
              </a:spcBef>
              <a:spcAft>
                <a:spcPts val="0"/>
              </a:spcAft>
              <a:buNone/>
            </a:pPr>
            <a:r>
              <a:rPr lang="en" sz="1800">
                <a:solidFill>
                  <a:srgbClr val="FFFFFF"/>
                </a:solidFill>
              </a:rPr>
              <a:t>the result of taking a dot product between the filter and a small 5x5x3 chunk of the image</a:t>
            </a:r>
            <a:endParaRPr sz="1800">
              <a:solidFill>
                <a:srgbClr val="FFFFFF"/>
              </a:solidFill>
            </a:endParaRPr>
          </a:p>
          <a:p>
            <a:pPr indent="0" lvl="0" marL="0" rtl="0">
              <a:spcBef>
                <a:spcPts val="0"/>
              </a:spcBef>
              <a:spcAft>
                <a:spcPts val="0"/>
              </a:spcAft>
              <a:buNone/>
            </a:pPr>
            <a:r>
              <a:rPr lang="en" sz="1800">
                <a:solidFill>
                  <a:srgbClr val="FFFFFF"/>
                </a:solidFill>
              </a:rPr>
              <a:t>(i.e. 5*5*3 = 75-dimensional dot product + bias)</a:t>
            </a:r>
            <a:endParaRPr sz="1800">
              <a:solidFill>
                <a:srgbClr val="FFFFFF"/>
              </a:solidFill>
            </a:endParaRPr>
          </a:p>
        </p:txBody>
      </p:sp>
      <p:pic>
        <p:nvPicPr>
          <p:cNvPr id="344" name="Shape 344"/>
          <p:cNvPicPr preferRelativeResize="0"/>
          <p:nvPr/>
        </p:nvPicPr>
        <p:blipFill>
          <a:blip r:embed="rId3">
            <a:alphaModFix/>
          </a:blip>
          <a:stretch>
            <a:fillRect/>
          </a:stretch>
        </p:blipFill>
        <p:spPr>
          <a:xfrm>
            <a:off x="4497500" y="1566075"/>
            <a:ext cx="370519" cy="282300"/>
          </a:xfrm>
          <a:prstGeom prst="rect">
            <a:avLst/>
          </a:prstGeom>
          <a:noFill/>
          <a:ln>
            <a:noFill/>
          </a:ln>
        </p:spPr>
      </p:pic>
      <p:pic>
        <p:nvPicPr>
          <p:cNvPr id="345" name="Shape 345"/>
          <p:cNvPicPr preferRelativeResize="0"/>
          <p:nvPr/>
        </p:nvPicPr>
        <p:blipFill>
          <a:blip r:embed="rId4">
            <a:alphaModFix/>
          </a:blip>
          <a:stretch>
            <a:fillRect/>
          </a:stretch>
        </p:blipFill>
        <p:spPr>
          <a:xfrm>
            <a:off x="3602175" y="4323644"/>
            <a:ext cx="1225640" cy="39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1" name="Shape 3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52" name="Shape 3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53" name="Shape 353"/>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5" name="Shape 355"/>
          <p:cNvCxnSpPr>
            <a:endCxn id="354"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56" name="Shape 356"/>
          <p:cNvCxnSpPr>
            <a:endCxn id="354"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57" name="Shape 357"/>
          <p:cNvCxnSpPr>
            <a:endCxn id="354"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58" name="Shape 358"/>
          <p:cNvCxnSpPr>
            <a:endCxn id="354"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59" name="Shape 359"/>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0" name="Shape 360"/>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1" name="Shape 361"/>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62" name="Shape 362"/>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64" name="Shape 364"/>
          <p:cNvCxnSpPr>
            <a:stCxn id="363"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65" name="Shape 365"/>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66" name="Shape 366"/>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367" name="Shape 367"/>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368" name="Shape 368"/>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370" name="Shape 370"/>
          <p:cNvSpPr txBox="1"/>
          <p:nvPr/>
        </p:nvSpPr>
        <p:spPr>
          <a:xfrm>
            <a:off x="70226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371" name="Shape 371"/>
          <p:cNvSpPr txBox="1"/>
          <p:nvPr/>
        </p:nvSpPr>
        <p:spPr>
          <a:xfrm>
            <a:off x="74889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372" name="Shape 372"/>
          <p:cNvSpPr txBox="1"/>
          <p:nvPr/>
        </p:nvSpPr>
        <p:spPr>
          <a:xfrm>
            <a:off x="80123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759163" y="701050"/>
            <a:ext cx="3762375" cy="3629025"/>
          </a:xfrm>
          <a:prstGeom prst="rect">
            <a:avLst/>
          </a:prstGeom>
          <a:noFill/>
          <a:ln>
            <a:noFill/>
          </a:ln>
        </p:spPr>
      </p:pic>
      <p:sp>
        <p:nvSpPr>
          <p:cNvPr id="378" name="Shape 378"/>
          <p:cNvSpPr txBox="1"/>
          <p:nvPr/>
        </p:nvSpPr>
        <p:spPr>
          <a:xfrm>
            <a:off x="5109200" y="1074425"/>
            <a:ext cx="2754600" cy="305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100">
                <a:solidFill>
                  <a:srgbClr val="6AA84F"/>
                </a:solidFill>
              </a:rPr>
              <a:t>Output</a:t>
            </a:r>
            <a:endParaRPr sz="2100">
              <a:solidFill>
                <a:srgbClr val="6AA84F"/>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B7B7B7"/>
                </a:solidFill>
              </a:rPr>
              <a:t>Filter</a:t>
            </a:r>
            <a:endParaRPr sz="2100">
              <a:solidFill>
                <a:srgbClr val="B7B7B7"/>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4A86E8"/>
                </a:solidFill>
              </a:rPr>
              <a:t>Input</a:t>
            </a:r>
            <a:endParaRPr sz="2100">
              <a:solidFill>
                <a:srgbClr val="4A86E8"/>
              </a:solidFill>
            </a:endParaRPr>
          </a:p>
          <a:p>
            <a:pPr indent="0" lvl="0" marL="0">
              <a:spcBef>
                <a:spcPts val="0"/>
              </a:spcBef>
              <a:spcAft>
                <a:spcPts val="0"/>
              </a:spcAft>
              <a:buNone/>
            </a:pPr>
            <a:r>
              <a:t/>
            </a:r>
            <a:endParaRPr sz="2100">
              <a:solidFill>
                <a:srgbClr val="4A86E8"/>
              </a:solidFill>
            </a:endParaRPr>
          </a:p>
          <a:p>
            <a:pPr indent="0" lvl="0" marL="0">
              <a:spcBef>
                <a:spcPts val="0"/>
              </a:spcBef>
              <a:spcAft>
                <a:spcPts val="0"/>
              </a:spcAft>
              <a:buNone/>
            </a:pPr>
            <a:r>
              <a:rPr lang="en" sz="2100">
                <a:solidFill>
                  <a:srgbClr val="FFFFFF"/>
                </a:solidFill>
              </a:rPr>
              <a:t>Padding</a:t>
            </a:r>
            <a:endParaRPr sz="2100">
              <a:solidFill>
                <a:srgbClr val="FFFFFF"/>
              </a:solidFill>
            </a:endParaRPr>
          </a:p>
          <a:p>
            <a:pPr indent="0" lvl="0" marL="0">
              <a:spcBef>
                <a:spcPts val="0"/>
              </a:spcBef>
              <a:spcAft>
                <a:spcPts val="0"/>
              </a:spcAft>
              <a:buNone/>
            </a:pPr>
            <a:r>
              <a:t/>
            </a:r>
            <a:endParaRPr sz="2100"/>
          </a:p>
        </p:txBody>
      </p:sp>
      <p:sp>
        <p:nvSpPr>
          <p:cNvPr id="379" name="Shape 379"/>
          <p:cNvSpPr/>
          <p:nvPr/>
        </p:nvSpPr>
        <p:spPr>
          <a:xfrm>
            <a:off x="5124450" y="3006100"/>
            <a:ext cx="1177200" cy="5028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5" name="Shape 38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86" name="Shape 38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87" name="Shape 387"/>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9" name="Shape 389"/>
          <p:cNvCxnSpPr>
            <a:endCxn id="388"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90" name="Shape 390"/>
          <p:cNvCxnSpPr>
            <a:endCxn id="388"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91" name="Shape 391"/>
          <p:cNvCxnSpPr>
            <a:endCxn id="388"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92" name="Shape 392"/>
          <p:cNvCxnSpPr>
            <a:endCxn id="388"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93" name="Shape 393"/>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4" name="Shape 394"/>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5" name="Shape 395"/>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96" name="Shape 396"/>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98" name="Shape 398"/>
          <p:cNvCxnSpPr>
            <a:stCxn id="397"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99" name="Shape 399"/>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400" name="Shape 400"/>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01" name="Shape 401"/>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402" name="Shape 402"/>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04" name="Shape 404"/>
          <p:cNvSpPr txBox="1"/>
          <p:nvPr/>
        </p:nvSpPr>
        <p:spPr>
          <a:xfrm>
            <a:off x="71750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a:t>
            </a:r>
            <a:endParaRPr sz="1800">
              <a:solidFill>
                <a:srgbClr val="FFFFFF"/>
              </a:solidFill>
            </a:endParaRPr>
          </a:p>
        </p:txBody>
      </p:sp>
      <p:sp>
        <p:nvSpPr>
          <p:cNvPr id="405" name="Shape 405"/>
          <p:cNvSpPr txBox="1"/>
          <p:nvPr/>
        </p:nvSpPr>
        <p:spPr>
          <a:xfrm>
            <a:off x="77175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6" name="Shape 406"/>
          <p:cNvSpPr txBox="1"/>
          <p:nvPr/>
        </p:nvSpPr>
        <p:spPr>
          <a:xfrm>
            <a:off x="83171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7" name="Shape 407"/>
          <p:cNvSpPr/>
          <p:nvPr/>
        </p:nvSpPr>
        <p:spPr>
          <a:xfrm>
            <a:off x="7360728" y="1489625"/>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txBox="1"/>
          <p:nvPr/>
        </p:nvSpPr>
        <p:spPr>
          <a:xfrm>
            <a:off x="2902425" y="4578600"/>
            <a:ext cx="5064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consider a second, </a:t>
            </a:r>
            <a:r>
              <a:rPr lang="en" sz="2400">
                <a:solidFill>
                  <a:srgbClr val="93C47D"/>
                </a:solidFill>
              </a:rPr>
              <a:t>green</a:t>
            </a:r>
            <a:r>
              <a:rPr lang="en" sz="2400">
                <a:solidFill>
                  <a:srgbClr val="FFFFFF"/>
                </a:solidFill>
              </a:rPr>
              <a:t> filter</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p:nvPr/>
        </p:nvSpPr>
        <p:spPr>
          <a:xfrm>
            <a:off x="1221875" y="9622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5703350" y="962250"/>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txBox="1"/>
          <p:nvPr/>
        </p:nvSpPr>
        <p:spPr>
          <a:xfrm>
            <a:off x="1834500" y="32622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6" name="Shape 416"/>
          <p:cNvSpPr txBox="1"/>
          <p:nvPr/>
        </p:nvSpPr>
        <p:spPr>
          <a:xfrm>
            <a:off x="2198800" y="11890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7" name="Shape 417"/>
          <p:cNvSpPr txBox="1"/>
          <p:nvPr/>
        </p:nvSpPr>
        <p:spPr>
          <a:xfrm>
            <a:off x="1163888" y="36538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18" name="Shape 418"/>
          <p:cNvCxnSpPr/>
          <p:nvPr/>
        </p:nvCxnSpPr>
        <p:spPr>
          <a:xfrm>
            <a:off x="2828900" y="2344500"/>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19" name="Shape 419"/>
          <p:cNvSpPr txBox="1"/>
          <p:nvPr/>
        </p:nvSpPr>
        <p:spPr>
          <a:xfrm>
            <a:off x="2851825" y="2437000"/>
            <a:ext cx="3272400" cy="43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Convolution Layer</a:t>
            </a:r>
            <a:endParaRPr sz="1800">
              <a:solidFill>
                <a:srgbClr val="FFFFFF"/>
              </a:solidFill>
            </a:endParaRPr>
          </a:p>
        </p:txBody>
      </p:sp>
      <p:sp>
        <p:nvSpPr>
          <p:cNvPr id="420" name="Shape 420"/>
          <p:cNvSpPr/>
          <p:nvPr/>
        </p:nvSpPr>
        <p:spPr>
          <a:xfrm>
            <a:off x="5852728" y="962250"/>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txBox="1"/>
          <p:nvPr/>
        </p:nvSpPr>
        <p:spPr>
          <a:xfrm>
            <a:off x="5830700" y="523675"/>
            <a:ext cx="2063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22" name="Shape 422"/>
          <p:cNvSpPr txBox="1"/>
          <p:nvPr/>
        </p:nvSpPr>
        <p:spPr>
          <a:xfrm>
            <a:off x="5965822" y="367572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23" name="Shape 423"/>
          <p:cNvSpPr txBox="1"/>
          <p:nvPr/>
        </p:nvSpPr>
        <p:spPr>
          <a:xfrm>
            <a:off x="7021405" y="32392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4" name="Shape 424"/>
          <p:cNvSpPr txBox="1"/>
          <p:nvPr/>
        </p:nvSpPr>
        <p:spPr>
          <a:xfrm>
            <a:off x="7513105" y="16589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5" name="Shape 425"/>
          <p:cNvSpPr txBox="1"/>
          <p:nvPr/>
        </p:nvSpPr>
        <p:spPr>
          <a:xfrm>
            <a:off x="276325" y="94975"/>
            <a:ext cx="8721000" cy="38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For example, if we had 6 5x5 filters, we’ll get 6 separate activation maps:</a:t>
            </a:r>
            <a:endParaRPr sz="2000">
              <a:solidFill>
                <a:srgbClr val="FFFFFF"/>
              </a:solidFill>
            </a:endParaRPr>
          </a:p>
        </p:txBody>
      </p:sp>
      <p:sp>
        <p:nvSpPr>
          <p:cNvPr id="426" name="Shape 426"/>
          <p:cNvSpPr/>
          <p:nvPr/>
        </p:nvSpPr>
        <p:spPr>
          <a:xfrm>
            <a:off x="6005128" y="962250"/>
            <a:ext cx="956400" cy="2757900"/>
          </a:xfrm>
          <a:prstGeom prst="cube">
            <a:avLst>
              <a:gd fmla="val 9035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6157528" y="962250"/>
            <a:ext cx="956400" cy="2757900"/>
          </a:xfrm>
          <a:prstGeom prst="cube">
            <a:avLst>
              <a:gd fmla="val 90357" name="adj"/>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6309928" y="962250"/>
            <a:ext cx="956400" cy="2757900"/>
          </a:xfrm>
          <a:prstGeom prst="cube">
            <a:avLst>
              <a:gd fmla="val 90357" name="adj"/>
            </a:avLst>
          </a:prstGeom>
          <a:solidFill>
            <a:srgbClr val="D9D2E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6462328" y="962250"/>
            <a:ext cx="956400" cy="2757900"/>
          </a:xfrm>
          <a:prstGeom prst="cube">
            <a:avLst>
              <a:gd fmla="val 90357" name="adj"/>
            </a:avLst>
          </a:prstGeom>
          <a:solidFill>
            <a:srgbClr val="FCE5C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txBox="1"/>
          <p:nvPr/>
        </p:nvSpPr>
        <p:spPr>
          <a:xfrm>
            <a:off x="819650" y="4110760"/>
            <a:ext cx="8625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We stack these up to get a new “image” of size 28x28x6!</a:t>
            </a:r>
            <a:endParaRPr sz="2000">
              <a:solidFill>
                <a:srgbClr val="FFFFFF"/>
              </a:solidFill>
            </a:endParaRPr>
          </a:p>
        </p:txBody>
      </p:sp>
      <p:sp>
        <p:nvSpPr>
          <p:cNvPr id="431" name="Shape 43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37" name="Shape 437"/>
          <p:cNvSpPr txBox="1"/>
          <p:nvPr/>
        </p:nvSpPr>
        <p:spPr>
          <a:xfrm>
            <a:off x="229025" y="155425"/>
            <a:ext cx="87588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38" name="Shape 438"/>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0" name="Shape 440"/>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1" name="Shape 441"/>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42" name="Shape 442"/>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43" name="Shape 443"/>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5" name="Shape 445"/>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6" name="Shape 446"/>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47" name="Shape 447"/>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53" name="Shape 453"/>
          <p:cNvSpPr txBox="1"/>
          <p:nvPr/>
        </p:nvSpPr>
        <p:spPr>
          <a:xfrm>
            <a:off x="152825" y="155425"/>
            <a:ext cx="87930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54" name="Shape 454"/>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6" name="Shape 456"/>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7" name="Shape 457"/>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58" name="Shape 458"/>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59" name="Shape 459"/>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1" name="Shape 461"/>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2" name="Shape 462"/>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63" name="Shape 463"/>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cxnSp>
        <p:nvCxnSpPr>
          <p:cNvPr id="464" name="Shape 464"/>
          <p:cNvCxnSpPr/>
          <p:nvPr/>
        </p:nvCxnSpPr>
        <p:spPr>
          <a:xfrm>
            <a:off x="42250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5" name="Shape 465"/>
          <p:cNvSpPr txBox="1"/>
          <p:nvPr/>
        </p:nvSpPr>
        <p:spPr>
          <a:xfrm>
            <a:off x="4264400" y="264780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38761D"/>
                </a:solidFill>
              </a:rPr>
              <a:t>e.g. 10 5x5x</a:t>
            </a:r>
            <a:r>
              <a:rPr b="1" lang="en" sz="1800">
                <a:solidFill>
                  <a:srgbClr val="38761D"/>
                </a:solidFill>
              </a:rPr>
              <a:t>6 </a:t>
            </a:r>
            <a:r>
              <a:rPr lang="en" sz="1800">
                <a:solidFill>
                  <a:srgbClr val="38761D"/>
                </a:solidFill>
              </a:rPr>
              <a:t>filters</a:t>
            </a:r>
            <a:endParaRPr sz="1800">
              <a:solidFill>
                <a:srgbClr val="38761D"/>
              </a:solidFill>
            </a:endParaRPr>
          </a:p>
        </p:txBody>
      </p:sp>
      <p:sp>
        <p:nvSpPr>
          <p:cNvPr id="466" name="Shape 466"/>
          <p:cNvSpPr/>
          <p:nvPr/>
        </p:nvSpPr>
        <p:spPr>
          <a:xfrm>
            <a:off x="5434875" y="112630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7" name="Shape 467"/>
          <p:cNvCxnSpPr/>
          <p:nvPr/>
        </p:nvCxnSpPr>
        <p:spPr>
          <a:xfrm>
            <a:off x="6815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8" name="Shape 468"/>
          <p:cNvSpPr txBox="1"/>
          <p:nvPr/>
        </p:nvSpPr>
        <p:spPr>
          <a:xfrm>
            <a:off x="6855200" y="26478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600">
                <a:solidFill>
                  <a:srgbClr val="FFFFFF"/>
                </a:solidFill>
              </a:rPr>
              <a:t>CONV,</a:t>
            </a:r>
            <a:endParaRPr sz="1600">
              <a:solidFill>
                <a:srgbClr val="FFFFFF"/>
              </a:solidFill>
            </a:endParaRPr>
          </a:p>
          <a:p>
            <a:pPr indent="0" lvl="0" marL="0" rtl="0">
              <a:spcBef>
                <a:spcPts val="0"/>
              </a:spcBef>
              <a:spcAft>
                <a:spcPts val="0"/>
              </a:spcAft>
              <a:buNone/>
            </a:pPr>
            <a:r>
              <a:rPr lang="en" sz="1600">
                <a:solidFill>
                  <a:srgbClr val="FFFFFF"/>
                </a:solidFill>
              </a:rPr>
              <a:t>ReLU</a:t>
            </a:r>
            <a:endParaRPr sz="1600">
              <a:solidFill>
                <a:srgbClr val="FFFFFF"/>
              </a:solidFill>
            </a:endParaRPr>
          </a:p>
        </p:txBody>
      </p:sp>
      <p:sp>
        <p:nvSpPr>
          <p:cNvPr id="469" name="Shape 469"/>
          <p:cNvSpPr txBox="1"/>
          <p:nvPr/>
        </p:nvSpPr>
        <p:spPr>
          <a:xfrm>
            <a:off x="8071800" y="216015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a:t>
            </a:r>
            <a:endParaRPr sz="2400">
              <a:solidFill>
                <a:srgbClr val="FFFFFF"/>
              </a:solidFill>
            </a:endParaRPr>
          </a:p>
        </p:txBody>
      </p:sp>
      <p:sp>
        <p:nvSpPr>
          <p:cNvPr id="470" name="Shape 470"/>
          <p:cNvSpPr txBox="1"/>
          <p:nvPr/>
        </p:nvSpPr>
        <p:spPr>
          <a:xfrm>
            <a:off x="5300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10</a:t>
            </a:r>
            <a:endParaRPr>
              <a:solidFill>
                <a:srgbClr val="FFFFFF"/>
              </a:solidFill>
            </a:endParaRPr>
          </a:p>
        </p:txBody>
      </p:sp>
      <p:sp>
        <p:nvSpPr>
          <p:cNvPr id="471" name="Shape 471"/>
          <p:cNvSpPr txBox="1"/>
          <p:nvPr/>
        </p:nvSpPr>
        <p:spPr>
          <a:xfrm>
            <a:off x="60475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
        <p:nvSpPr>
          <p:cNvPr id="472" name="Shape 472"/>
          <p:cNvSpPr txBox="1"/>
          <p:nvPr/>
        </p:nvSpPr>
        <p:spPr>
          <a:xfrm>
            <a:off x="64118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ctrTitle"/>
          </p:nvPr>
        </p:nvSpPr>
        <p:spPr>
          <a:xfrm>
            <a:off x="687375" y="2058525"/>
            <a:ext cx="8145000" cy="1371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a:p>
            <a:pPr indent="0" lvl="0" marL="0" rtl="0">
              <a:spcBef>
                <a:spcPts val="0"/>
              </a:spcBef>
              <a:spcAft>
                <a:spcPts val="0"/>
              </a:spcAft>
              <a:buNone/>
            </a:pPr>
            <a:r>
              <a:rPr lang="en" sz="4000">
                <a:latin typeface="Georgia"/>
                <a:ea typeface="Georgia"/>
                <a:cs typeface="Georgia"/>
                <a:sym typeface="Georgia"/>
              </a:rPr>
              <a:t>Deep Learning with Images</a:t>
            </a:r>
            <a:endParaRPr sz="4000">
              <a:latin typeface="Georgia"/>
              <a:ea typeface="Georgia"/>
              <a:cs typeface="Georgia"/>
              <a:sym typeface="Georgia"/>
            </a:endParaRPr>
          </a:p>
        </p:txBody>
      </p:sp>
      <p:pic>
        <p:nvPicPr>
          <p:cNvPr id="116" name="Shape 11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Two key insights</a:t>
            </a:r>
            <a:endParaRPr/>
          </a:p>
        </p:txBody>
      </p:sp>
      <p:sp>
        <p:nvSpPr>
          <p:cNvPr id="478" name="Shape 4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AutoNum type="arabicParenR"/>
            </a:pPr>
            <a:r>
              <a:rPr lang="en">
                <a:solidFill>
                  <a:srgbClr val="FFFFFF"/>
                </a:solidFill>
              </a:rPr>
              <a:t>Features are </a:t>
            </a:r>
            <a:r>
              <a:rPr b="1" lang="en">
                <a:solidFill>
                  <a:srgbClr val="FFFFFF"/>
                </a:solidFill>
              </a:rPr>
              <a:t>hierarchical</a:t>
            </a:r>
            <a:endParaRPr b="1">
              <a:solidFill>
                <a:srgbClr val="FFFFFF"/>
              </a:solidFill>
            </a:endParaRPr>
          </a:p>
          <a:p>
            <a:pPr indent="0" lvl="0" marL="457200" rtl="0">
              <a:spcBef>
                <a:spcPts val="1600"/>
              </a:spcBef>
              <a:spcAft>
                <a:spcPts val="0"/>
              </a:spcAft>
              <a:buNone/>
            </a:pPr>
            <a:r>
              <a:rPr lang="en">
                <a:solidFill>
                  <a:srgbClr val="FFFFFF"/>
                </a:solidFill>
              </a:rPr>
              <a:t>Composing high-complexity features out of low-complexity features is more efficient than learning high-complexity features directly.</a:t>
            </a:r>
            <a:endParaRPr>
              <a:solidFill>
                <a:srgbClr val="FFFFFF"/>
              </a:solidFill>
            </a:endParaRPr>
          </a:p>
          <a:p>
            <a:pPr indent="0" lvl="0" marL="0" rtl="0">
              <a:spcBef>
                <a:spcPts val="1600"/>
              </a:spcBef>
              <a:spcAft>
                <a:spcPts val="0"/>
              </a:spcAft>
              <a:buNone/>
            </a:pPr>
            <a:r>
              <a:rPr lang="en">
                <a:solidFill>
                  <a:srgbClr val="FFFFFF"/>
                </a:solidFill>
              </a:rPr>
              <a:t>	e.g.: having an “circle” detector is useful for detecting faces… and basketballs</a:t>
            </a:r>
            <a:endParaRPr>
              <a:solidFill>
                <a:srgbClr val="FFFFFF"/>
              </a:solidFill>
            </a:endParaRPr>
          </a:p>
          <a:p>
            <a:pPr indent="-342900" lvl="0" marL="457200" rtl="0">
              <a:spcBef>
                <a:spcPts val="1600"/>
              </a:spcBef>
              <a:spcAft>
                <a:spcPts val="0"/>
              </a:spcAft>
              <a:buClr>
                <a:srgbClr val="FFFFFF"/>
              </a:buClr>
              <a:buSzPts val="1800"/>
              <a:buAutoNum type="arabicParenR"/>
            </a:pPr>
            <a:r>
              <a:rPr lang="en">
                <a:solidFill>
                  <a:srgbClr val="FFFFFF"/>
                </a:solidFill>
              </a:rPr>
              <a:t>Features are </a:t>
            </a:r>
            <a:r>
              <a:rPr b="1" lang="en">
                <a:solidFill>
                  <a:srgbClr val="FFFFFF"/>
                </a:solidFill>
              </a:rPr>
              <a:t>translationally invariant</a:t>
            </a:r>
            <a:endParaRPr b="1">
              <a:solidFill>
                <a:srgbClr val="FFFFFF"/>
              </a:solidFill>
            </a:endParaRPr>
          </a:p>
          <a:p>
            <a:pPr indent="0" lvl="0" marL="457200">
              <a:spcBef>
                <a:spcPts val="1600"/>
              </a:spcBef>
              <a:spcAft>
                <a:spcPts val="1600"/>
              </a:spcAft>
              <a:buNone/>
            </a:pPr>
            <a:r>
              <a:rPr lang="en">
                <a:solidFill>
                  <a:srgbClr val="FFFFFF"/>
                </a:solidFill>
              </a:rPr>
              <a:t>If a feature is useful to compute at (x, y) it is useful to compute that feature at (x’, y’) as well</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Shape 483"/>
          <p:cNvPicPr preferRelativeResize="0"/>
          <p:nvPr/>
        </p:nvPicPr>
        <p:blipFill>
          <a:blip r:embed="rId3">
            <a:alphaModFix/>
          </a:blip>
          <a:stretch>
            <a:fillRect/>
          </a:stretch>
        </p:blipFill>
        <p:spPr>
          <a:xfrm>
            <a:off x="152400" y="152400"/>
            <a:ext cx="8839202" cy="44932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Shape 488"/>
          <p:cNvPicPr preferRelativeResize="0"/>
          <p:nvPr/>
        </p:nvPicPr>
        <p:blipFill>
          <a:blip r:embed="rId3">
            <a:alphaModFix/>
          </a:blip>
          <a:stretch>
            <a:fillRect/>
          </a:stretch>
        </p:blipFill>
        <p:spPr>
          <a:xfrm>
            <a:off x="152400" y="152400"/>
            <a:ext cx="8839202" cy="44687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Shape 493"/>
          <p:cNvPicPr preferRelativeResize="0"/>
          <p:nvPr/>
        </p:nvPicPr>
        <p:blipFill>
          <a:blip r:embed="rId3">
            <a:alphaModFix/>
          </a:blip>
          <a:stretch>
            <a:fillRect/>
          </a:stretch>
        </p:blipFill>
        <p:spPr>
          <a:xfrm>
            <a:off x="460050" y="457900"/>
            <a:ext cx="4308850" cy="4455850"/>
          </a:xfrm>
          <a:prstGeom prst="rect">
            <a:avLst/>
          </a:prstGeom>
          <a:noFill/>
          <a:ln>
            <a:noFill/>
          </a:ln>
        </p:spPr>
      </p:pic>
      <p:sp>
        <p:nvSpPr>
          <p:cNvPr id="494" name="Shape 494"/>
          <p:cNvSpPr/>
          <p:nvPr/>
        </p:nvSpPr>
        <p:spPr>
          <a:xfrm>
            <a:off x="1068217" y="637375"/>
            <a:ext cx="683700" cy="632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426625" y="457900"/>
            <a:ext cx="957300" cy="174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96" name="Shape 496"/>
          <p:cNvPicPr preferRelativeResize="0"/>
          <p:nvPr/>
        </p:nvPicPr>
        <p:blipFill>
          <a:blip r:embed="rId4">
            <a:alphaModFix/>
          </a:blip>
          <a:stretch>
            <a:fillRect/>
          </a:stretch>
        </p:blipFill>
        <p:spPr>
          <a:xfrm>
            <a:off x="1751925" y="551029"/>
            <a:ext cx="7163150" cy="257800"/>
          </a:xfrm>
          <a:prstGeom prst="rect">
            <a:avLst/>
          </a:prstGeom>
          <a:noFill/>
          <a:ln>
            <a:noFill/>
          </a:ln>
        </p:spPr>
      </p:pic>
      <p:sp>
        <p:nvSpPr>
          <p:cNvPr id="497" name="Shape 497"/>
          <p:cNvSpPr txBox="1"/>
          <p:nvPr/>
        </p:nvSpPr>
        <p:spPr>
          <a:xfrm>
            <a:off x="6266750" y="843900"/>
            <a:ext cx="27699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example 5x5 filters</a:t>
            </a:r>
            <a:endParaRPr sz="2400">
              <a:solidFill>
                <a:srgbClr val="FFFFFF"/>
              </a:solidFill>
            </a:endParaRPr>
          </a:p>
          <a:p>
            <a:pPr indent="0" lvl="0" marL="0" rtl="0">
              <a:spcBef>
                <a:spcPts val="0"/>
              </a:spcBef>
              <a:spcAft>
                <a:spcPts val="0"/>
              </a:spcAft>
              <a:buNone/>
            </a:pPr>
            <a:r>
              <a:rPr lang="en" sz="1800">
                <a:solidFill>
                  <a:srgbClr val="FFFFFF"/>
                </a:solidFill>
              </a:rPr>
              <a:t>(32 total)</a:t>
            </a:r>
            <a:endParaRPr sz="1800">
              <a:solidFill>
                <a:srgbClr val="FFFFFF"/>
              </a:solidFill>
            </a:endParaRPr>
          </a:p>
        </p:txBody>
      </p:sp>
      <p:sp>
        <p:nvSpPr>
          <p:cNvPr id="498" name="Shape 498"/>
          <p:cNvSpPr/>
          <p:nvPr/>
        </p:nvSpPr>
        <p:spPr>
          <a:xfrm>
            <a:off x="1803167" y="551126"/>
            <a:ext cx="247800" cy="25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502825" y="1695600"/>
            <a:ext cx="565500" cy="6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0" name="Shape 500"/>
          <p:cNvCxnSpPr>
            <a:stCxn id="498" idx="2"/>
            <a:endCxn id="499" idx="3"/>
          </p:cNvCxnSpPr>
          <p:nvPr/>
        </p:nvCxnSpPr>
        <p:spPr>
          <a:xfrm flipH="1">
            <a:off x="1068467" y="808826"/>
            <a:ext cx="858600" cy="1203000"/>
          </a:xfrm>
          <a:prstGeom prst="straightConnector1">
            <a:avLst/>
          </a:prstGeom>
          <a:noFill/>
          <a:ln cap="flat" cmpd="sng" w="19050">
            <a:solidFill>
              <a:srgbClr val="FF0000"/>
            </a:solidFill>
            <a:prstDash val="solid"/>
            <a:round/>
            <a:headEnd len="med" w="med" type="none"/>
            <a:tailEnd len="med" w="med" type="triangle"/>
          </a:ln>
        </p:spPr>
      </p:cxnSp>
      <p:sp>
        <p:nvSpPr>
          <p:cNvPr id="501" name="Shape 501"/>
          <p:cNvSpPr txBox="1"/>
          <p:nvPr/>
        </p:nvSpPr>
        <p:spPr>
          <a:xfrm>
            <a:off x="4813175" y="1902150"/>
            <a:ext cx="4101900" cy="234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400"/>
          </a:p>
        </p:txBody>
      </p:sp>
      <p:pic>
        <p:nvPicPr>
          <p:cNvPr id="502" name="Shape 502"/>
          <p:cNvPicPr preferRelativeResize="0"/>
          <p:nvPr/>
        </p:nvPicPr>
        <p:blipFill>
          <a:blip r:embed="rId5">
            <a:alphaModFix/>
          </a:blip>
          <a:stretch>
            <a:fillRect/>
          </a:stretch>
        </p:blipFill>
        <p:spPr>
          <a:xfrm>
            <a:off x="4982175" y="3289099"/>
            <a:ext cx="4042149" cy="472750"/>
          </a:xfrm>
          <a:prstGeom prst="rect">
            <a:avLst/>
          </a:prstGeom>
          <a:noFill/>
          <a:ln>
            <a:noFill/>
          </a:ln>
        </p:spPr>
      </p:pic>
      <p:sp>
        <p:nvSpPr>
          <p:cNvPr id="503" name="Shape 503"/>
          <p:cNvSpPr txBox="1"/>
          <p:nvPr/>
        </p:nvSpPr>
        <p:spPr>
          <a:xfrm>
            <a:off x="5205125" y="2173425"/>
            <a:ext cx="3785100" cy="8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We call the layer convolutional because it is related to convolution of two signals:</a:t>
            </a:r>
            <a:endParaRPr sz="1800">
              <a:solidFill>
                <a:srgbClr val="FFFFFF"/>
              </a:solidFill>
            </a:endParaRPr>
          </a:p>
        </p:txBody>
      </p:sp>
      <p:cxnSp>
        <p:nvCxnSpPr>
          <p:cNvPr id="504" name="Shape 504"/>
          <p:cNvCxnSpPr/>
          <p:nvPr/>
        </p:nvCxnSpPr>
        <p:spPr>
          <a:xfrm rot="10800000">
            <a:off x="7674125" y="3705250"/>
            <a:ext cx="0" cy="453000"/>
          </a:xfrm>
          <a:prstGeom prst="straightConnector1">
            <a:avLst/>
          </a:prstGeom>
          <a:noFill/>
          <a:ln cap="flat" cmpd="sng" w="28575">
            <a:solidFill>
              <a:srgbClr val="FFFFFF"/>
            </a:solidFill>
            <a:prstDash val="solid"/>
            <a:round/>
            <a:headEnd len="med" w="med" type="none"/>
            <a:tailEnd len="med" w="med" type="triangle"/>
          </a:ln>
        </p:spPr>
      </p:cxnSp>
      <p:sp>
        <p:nvSpPr>
          <p:cNvPr id="505" name="Shape 505"/>
          <p:cNvSpPr txBox="1"/>
          <p:nvPr/>
        </p:nvSpPr>
        <p:spPr>
          <a:xfrm>
            <a:off x="5895175" y="4125475"/>
            <a:ext cx="32220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element-wise multiplication and sum of a filter and the signal (image)</a:t>
            </a:r>
            <a:endParaRPr>
              <a:solidFill>
                <a:srgbClr val="FFFFFF"/>
              </a:solidFill>
            </a:endParaRPr>
          </a:p>
        </p:txBody>
      </p:sp>
      <p:sp>
        <p:nvSpPr>
          <p:cNvPr id="506" name="Shape 506"/>
          <p:cNvSpPr txBox="1"/>
          <p:nvPr/>
        </p:nvSpPr>
        <p:spPr>
          <a:xfrm>
            <a:off x="2031775" y="698962"/>
            <a:ext cx="4308900" cy="25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one filter =&gt; </a:t>
            </a:r>
            <a:endParaRPr sz="1800">
              <a:solidFill>
                <a:srgbClr val="FF0000"/>
              </a:solidFill>
            </a:endParaRPr>
          </a:p>
          <a:p>
            <a:pPr indent="0" lvl="0" marL="0" rtl="0">
              <a:spcBef>
                <a:spcPts val="0"/>
              </a:spcBef>
              <a:spcAft>
                <a:spcPts val="0"/>
              </a:spcAft>
              <a:buNone/>
            </a:pPr>
            <a:r>
              <a:rPr lang="en" sz="1800">
                <a:solidFill>
                  <a:srgbClr val="FF0000"/>
                </a:solidFill>
              </a:rPr>
              <a:t>one activation map</a:t>
            </a:r>
            <a:endParaRPr sz="1800">
              <a:solidFill>
                <a:srgbClr val="FF0000"/>
              </a:solidFill>
            </a:endParaRPr>
          </a:p>
        </p:txBody>
      </p:sp>
      <p:sp>
        <p:nvSpPr>
          <p:cNvPr id="507" name="Shape 507"/>
          <p:cNvSpPr/>
          <p:nvPr/>
        </p:nvSpPr>
        <p:spPr>
          <a:xfrm>
            <a:off x="4908592" y="559726"/>
            <a:ext cx="247800" cy="257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8" name="Shape 508"/>
          <p:cNvCxnSpPr>
            <a:stCxn id="507" idx="2"/>
          </p:cNvCxnSpPr>
          <p:nvPr/>
        </p:nvCxnSpPr>
        <p:spPr>
          <a:xfrm flipH="1">
            <a:off x="1053292" y="817426"/>
            <a:ext cx="3979200" cy="2205600"/>
          </a:xfrm>
          <a:prstGeom prst="straightConnector1">
            <a:avLst/>
          </a:prstGeom>
          <a:noFill/>
          <a:ln cap="flat" cmpd="sng" w="19050">
            <a:solidFill>
              <a:srgbClr val="0000FF"/>
            </a:solidFill>
            <a:prstDash val="solid"/>
            <a:round/>
            <a:headEnd len="med" w="med" type="none"/>
            <a:tailEnd len="med" w="med" type="triangle"/>
          </a:ln>
        </p:spPr>
      </p:cxnSp>
      <p:sp>
        <p:nvSpPr>
          <p:cNvPr id="509" name="Shape 509"/>
          <p:cNvSpPr/>
          <p:nvPr/>
        </p:nvSpPr>
        <p:spPr>
          <a:xfrm>
            <a:off x="502825" y="2982365"/>
            <a:ext cx="565500" cy="632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txBox="1"/>
          <p:nvPr/>
        </p:nvSpPr>
        <p:spPr>
          <a:xfrm>
            <a:off x="3570975" y="4576050"/>
            <a:ext cx="1411200" cy="472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600">
                <a:solidFill>
                  <a:srgbClr val="000000"/>
                </a:solidFill>
                <a:latin typeface="Calibri"/>
                <a:ea typeface="Calibri"/>
                <a:cs typeface="Calibri"/>
                <a:sym typeface="Calibri"/>
              </a:rPr>
              <a:t>Figure copyright Andrej Karpathy.</a:t>
            </a:r>
            <a:endParaRPr sz="6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graphicFrame>
        <p:nvGraphicFramePr>
          <p:cNvPr id="515" name="Shape 515"/>
          <p:cNvGraphicFramePr/>
          <p:nvPr/>
        </p:nvGraphicFramePr>
        <p:xfrm>
          <a:off x="302525" y="1374800"/>
          <a:ext cx="3000000" cy="3000000"/>
        </p:xfrm>
        <a:graphic>
          <a:graphicData uri="http://schemas.openxmlformats.org/drawingml/2006/table">
            <a:tbl>
              <a:tblPr>
                <a:noFill/>
                <a:tableStyleId>{83464EE2-04A2-4D4F-ACF2-9F2733527E8A}</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16" name="Shape 516"/>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17" name="Shape 517"/>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8" name="Shape 518"/>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9" name="Shape 519"/>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graphicFrame>
        <p:nvGraphicFramePr>
          <p:cNvPr id="524" name="Shape 524"/>
          <p:cNvGraphicFramePr/>
          <p:nvPr/>
        </p:nvGraphicFramePr>
        <p:xfrm>
          <a:off x="302525" y="1374800"/>
          <a:ext cx="3000000" cy="3000000"/>
        </p:xfrm>
        <a:graphic>
          <a:graphicData uri="http://schemas.openxmlformats.org/drawingml/2006/table">
            <a:tbl>
              <a:tblPr>
                <a:noFill/>
                <a:tableStyleId>{83464EE2-04A2-4D4F-ACF2-9F2733527E8A}</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25" name="Shape 525"/>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26" name="Shape 526"/>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7" name="Shape 527"/>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8" name="Shape 528"/>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34" name="Shape 534"/>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5" name="Shape 535"/>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6" name="Shape 536"/>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37" name="Shape 537"/>
          <p:cNvGraphicFramePr/>
          <p:nvPr/>
        </p:nvGraphicFramePr>
        <p:xfrm>
          <a:off x="302525" y="1374800"/>
          <a:ext cx="3000000" cy="3000000"/>
        </p:xfrm>
        <a:graphic>
          <a:graphicData uri="http://schemas.openxmlformats.org/drawingml/2006/table">
            <a:tbl>
              <a:tblPr>
                <a:noFill/>
                <a:tableStyleId>{83464EE2-04A2-4D4F-ACF2-9F2733527E8A}</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43" name="Shape 543"/>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4" name="Shape 544"/>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5" name="Shape 545"/>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46" name="Shape 546"/>
          <p:cNvGraphicFramePr/>
          <p:nvPr/>
        </p:nvGraphicFramePr>
        <p:xfrm>
          <a:off x="302525" y="1374800"/>
          <a:ext cx="3000000" cy="3000000"/>
        </p:xfrm>
        <a:graphic>
          <a:graphicData uri="http://schemas.openxmlformats.org/drawingml/2006/table">
            <a:tbl>
              <a:tblPr>
                <a:noFill/>
                <a:tableStyleId>{83464EE2-04A2-4D4F-ACF2-9F2733527E8A}</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52" name="Shape 55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3" name="Shape 55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4" name="Shape 55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55" name="Shape 555"/>
          <p:cNvGraphicFramePr/>
          <p:nvPr/>
        </p:nvGraphicFramePr>
        <p:xfrm>
          <a:off x="302525" y="1374800"/>
          <a:ext cx="3000000" cy="3000000"/>
        </p:xfrm>
        <a:graphic>
          <a:graphicData uri="http://schemas.openxmlformats.org/drawingml/2006/table">
            <a:tbl>
              <a:tblPr>
                <a:noFill/>
                <a:tableStyleId>{83464EE2-04A2-4D4F-ACF2-9F2733527E8A}</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56" name="Shape 556"/>
          <p:cNvSpPr txBox="1"/>
          <p:nvPr/>
        </p:nvSpPr>
        <p:spPr>
          <a:xfrm>
            <a:off x="3796025" y="1154425"/>
            <a:ext cx="3000000" cy="273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FFFFFF"/>
                </a:solidFill>
              </a:rPr>
              <a:t>=&gt; 5x5 output</a:t>
            </a:r>
            <a:endParaRPr b="1"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62" name="Shape 56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3" name="Shape 56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4" name="Shape 56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65" name="Shape 565"/>
          <p:cNvGraphicFramePr/>
          <p:nvPr/>
        </p:nvGraphicFramePr>
        <p:xfrm>
          <a:off x="302525" y="1374800"/>
          <a:ext cx="3000000" cy="3000000"/>
        </p:xfrm>
        <a:graphic>
          <a:graphicData uri="http://schemas.openxmlformats.org/drawingml/2006/table">
            <a:tbl>
              <a:tblPr>
                <a:noFill/>
                <a:tableStyleId>{83464EE2-04A2-4D4F-ACF2-9F2733527E8A}</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23" name="Shape 123"/>
          <p:cNvPicPr preferRelativeResize="0"/>
          <p:nvPr/>
        </p:nvPicPr>
        <p:blipFill>
          <a:blip r:embed="rId3">
            <a:alphaModFix/>
          </a:blip>
          <a:stretch>
            <a:fillRect/>
          </a:stretch>
        </p:blipFill>
        <p:spPr>
          <a:xfrm>
            <a:off x="150225" y="1080025"/>
            <a:ext cx="3631499" cy="2957072"/>
          </a:xfrm>
          <a:prstGeom prst="rect">
            <a:avLst/>
          </a:prstGeom>
          <a:noFill/>
          <a:ln>
            <a:noFill/>
          </a:ln>
        </p:spPr>
      </p:pic>
      <p:pic>
        <p:nvPicPr>
          <p:cNvPr id="124" name="Shape 124"/>
          <p:cNvPicPr preferRelativeResize="0"/>
          <p:nvPr/>
        </p:nvPicPr>
        <p:blipFill>
          <a:blip r:embed="rId4">
            <a:alphaModFix/>
          </a:blip>
          <a:stretch>
            <a:fillRect/>
          </a:stretch>
        </p:blipFill>
        <p:spPr>
          <a:xfrm>
            <a:off x="3640652" y="1867000"/>
            <a:ext cx="5362274" cy="3266024"/>
          </a:xfrm>
          <a:prstGeom prst="rect">
            <a:avLst/>
          </a:prstGeom>
          <a:noFill/>
          <a:ln>
            <a:noFill/>
          </a:ln>
        </p:spPr>
      </p:pic>
      <p:sp>
        <p:nvSpPr>
          <p:cNvPr id="125" name="Shape 125"/>
          <p:cNvSpPr txBox="1"/>
          <p:nvPr/>
        </p:nvSpPr>
        <p:spPr>
          <a:xfrm>
            <a:off x="98525" y="4921075"/>
            <a:ext cx="3000000" cy="17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700">
                <a:solidFill>
                  <a:srgbClr val="FFFFFF"/>
                </a:solidFill>
              </a:rPr>
              <a:t>https://dspace.mit.edu/bitstream/handle/1721.1/6125/AIM-100.pdf</a:t>
            </a:r>
            <a:endParaRPr sz="7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71" name="Shape 571"/>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2" name="Shape 572"/>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3" name="Shape 573"/>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74" name="Shape 574"/>
          <p:cNvGraphicFramePr/>
          <p:nvPr/>
        </p:nvGraphicFramePr>
        <p:xfrm>
          <a:off x="302525" y="1374800"/>
          <a:ext cx="3000000" cy="3000000"/>
        </p:xfrm>
        <a:graphic>
          <a:graphicData uri="http://schemas.openxmlformats.org/drawingml/2006/table">
            <a:tbl>
              <a:tblPr>
                <a:noFill/>
                <a:tableStyleId>{83464EE2-04A2-4D4F-ACF2-9F2733527E8A}</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Shape 579"/>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a:p>
            <a:pPr indent="0" lvl="0" mar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rPr b="1" lang="en" sz="2400">
                <a:solidFill>
                  <a:srgbClr val="FFFFFF"/>
                </a:solidFill>
              </a:rPr>
              <a:t>=&gt; 3x3 output!</a:t>
            </a:r>
            <a:endParaRPr b="1" sz="2400">
              <a:solidFill>
                <a:srgbClr val="FFFFFF"/>
              </a:solidFill>
            </a:endParaRPr>
          </a:p>
        </p:txBody>
      </p:sp>
      <p:sp>
        <p:nvSpPr>
          <p:cNvPr id="580" name="Shape 580"/>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1" name="Shape 581"/>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2" name="Shape 582"/>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83" name="Shape 583"/>
          <p:cNvGraphicFramePr/>
          <p:nvPr/>
        </p:nvGraphicFramePr>
        <p:xfrm>
          <a:off x="302525" y="1374800"/>
          <a:ext cx="3000000" cy="3000000"/>
        </p:xfrm>
        <a:graphic>
          <a:graphicData uri="http://schemas.openxmlformats.org/drawingml/2006/table">
            <a:tbl>
              <a:tblPr>
                <a:noFill/>
                <a:tableStyleId>{83464EE2-04A2-4D4F-ACF2-9F2733527E8A}</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89" name="Shape 589"/>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0" name="Shape 590"/>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1" name="Shape 591"/>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92" name="Shape 592"/>
          <p:cNvGraphicFramePr/>
          <p:nvPr/>
        </p:nvGraphicFramePr>
        <p:xfrm>
          <a:off x="302525" y="1374800"/>
          <a:ext cx="3000000" cy="3000000"/>
        </p:xfrm>
        <a:graphic>
          <a:graphicData uri="http://schemas.openxmlformats.org/drawingml/2006/table">
            <a:tbl>
              <a:tblPr>
                <a:noFill/>
                <a:tableStyleId>{83464EE2-04A2-4D4F-ACF2-9F2733527E8A}</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98" name="Shape 598"/>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9" name="Shape 599"/>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600" name="Shape 600"/>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601" name="Shape 601"/>
          <p:cNvGraphicFramePr/>
          <p:nvPr/>
        </p:nvGraphicFramePr>
        <p:xfrm>
          <a:off x="302525" y="1374800"/>
          <a:ext cx="3000000" cy="3000000"/>
        </p:xfrm>
        <a:graphic>
          <a:graphicData uri="http://schemas.openxmlformats.org/drawingml/2006/table">
            <a:tbl>
              <a:tblPr>
                <a:noFill/>
                <a:tableStyleId>{83464EE2-04A2-4D4F-ACF2-9F2733527E8A}</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602" name="Shape 602"/>
          <p:cNvSpPr txBox="1"/>
          <p:nvPr/>
        </p:nvSpPr>
        <p:spPr>
          <a:xfrm>
            <a:off x="4689650" y="2649300"/>
            <a:ext cx="3972000" cy="121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0000"/>
                </a:solidFill>
              </a:rPr>
              <a:t>doesn’t fit! </a:t>
            </a:r>
            <a:endParaRPr b="1" sz="2400">
              <a:solidFill>
                <a:srgbClr val="FF0000"/>
              </a:solidFill>
            </a:endParaRPr>
          </a:p>
          <a:p>
            <a:pPr indent="0" lvl="0" marL="0" rtl="0">
              <a:spcBef>
                <a:spcPts val="0"/>
              </a:spcBef>
              <a:spcAft>
                <a:spcPts val="0"/>
              </a:spcAft>
              <a:buNone/>
            </a:pPr>
            <a:r>
              <a:rPr lang="en" sz="2400">
                <a:solidFill>
                  <a:srgbClr val="FF0000"/>
                </a:solidFill>
              </a:rPr>
              <a:t>cannot apply 3x3 filter on 7x7 input with stride 3.</a:t>
            </a:r>
            <a:endParaRPr sz="24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graphicFrame>
        <p:nvGraphicFramePr>
          <p:cNvPr id="607" name="Shape 607"/>
          <p:cNvGraphicFramePr/>
          <p:nvPr/>
        </p:nvGraphicFramePr>
        <p:xfrm>
          <a:off x="454925" y="841400"/>
          <a:ext cx="3000000" cy="3000000"/>
        </p:xfrm>
        <a:graphic>
          <a:graphicData uri="http://schemas.openxmlformats.org/drawingml/2006/table">
            <a:tbl>
              <a:tblPr>
                <a:noFill/>
                <a:tableStyleId>{83464EE2-04A2-4D4F-ACF2-9F2733527E8A}</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cxnSp>
        <p:nvCxnSpPr>
          <p:cNvPr id="608" name="Shape 608"/>
          <p:cNvCxnSpPr/>
          <p:nvPr/>
        </p:nvCxnSpPr>
        <p:spPr>
          <a:xfrm>
            <a:off x="464475" y="628425"/>
            <a:ext cx="2695800" cy="0"/>
          </a:xfrm>
          <a:prstGeom prst="straightConnector1">
            <a:avLst/>
          </a:prstGeom>
          <a:noFill/>
          <a:ln cap="flat" cmpd="sng" w="19050">
            <a:solidFill>
              <a:srgbClr val="666666"/>
            </a:solidFill>
            <a:prstDash val="solid"/>
            <a:round/>
            <a:headEnd len="med" w="med" type="none"/>
            <a:tailEnd len="med" w="med" type="none"/>
          </a:ln>
        </p:spPr>
      </p:cxnSp>
      <p:sp>
        <p:nvSpPr>
          <p:cNvPr id="609" name="Shape 609"/>
          <p:cNvSpPr txBox="1"/>
          <p:nvPr/>
        </p:nvSpPr>
        <p:spPr>
          <a:xfrm>
            <a:off x="1357025" y="910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0" name="Shape 610"/>
          <p:cNvSpPr txBox="1"/>
          <p:nvPr/>
        </p:nvSpPr>
        <p:spPr>
          <a:xfrm>
            <a:off x="3412900" y="18099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cxnSp>
        <p:nvCxnSpPr>
          <p:cNvPr id="611" name="Shape 611"/>
          <p:cNvCxnSpPr/>
          <p:nvPr/>
        </p:nvCxnSpPr>
        <p:spPr>
          <a:xfrm>
            <a:off x="3300300" y="850750"/>
            <a:ext cx="0" cy="2595300"/>
          </a:xfrm>
          <a:prstGeom prst="straightConnector1">
            <a:avLst/>
          </a:prstGeom>
          <a:noFill/>
          <a:ln cap="flat" cmpd="sng" w="19050">
            <a:solidFill>
              <a:srgbClr val="666666"/>
            </a:solidFill>
            <a:prstDash val="solid"/>
            <a:round/>
            <a:headEnd len="med" w="med" type="none"/>
            <a:tailEnd len="med" w="med" type="none"/>
          </a:ln>
        </p:spPr>
      </p:cxnSp>
      <p:sp>
        <p:nvSpPr>
          <p:cNvPr id="612" name="Shape 612"/>
          <p:cNvSpPr txBox="1"/>
          <p:nvPr/>
        </p:nvSpPr>
        <p:spPr>
          <a:xfrm>
            <a:off x="844575" y="194243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3" name="Shape 613"/>
          <p:cNvSpPr txBox="1"/>
          <p:nvPr/>
        </p:nvSpPr>
        <p:spPr>
          <a:xfrm>
            <a:off x="1618875" y="116588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4" name="Shape 614"/>
          <p:cNvSpPr txBox="1"/>
          <p:nvPr/>
        </p:nvSpPr>
        <p:spPr>
          <a:xfrm>
            <a:off x="4608425" y="564675"/>
            <a:ext cx="4535700" cy="241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Output size:</a:t>
            </a:r>
            <a:endParaRPr sz="2400">
              <a:solidFill>
                <a:srgbClr val="FFFFFF"/>
              </a:solidFill>
            </a:endParaRPr>
          </a:p>
          <a:p>
            <a:pPr indent="0" lvl="0" marL="0" rtl="0">
              <a:spcBef>
                <a:spcPts val="0"/>
              </a:spcBef>
              <a:spcAft>
                <a:spcPts val="0"/>
              </a:spcAft>
              <a:buNone/>
            </a:pPr>
            <a:r>
              <a:rPr b="1" lang="en" sz="2400">
                <a:solidFill>
                  <a:srgbClr val="FFFFFF"/>
                </a:solidFill>
              </a:rPr>
              <a:t>(N - F) / stride + 1</a:t>
            </a:r>
            <a:endParaRPr b="1" sz="2400">
              <a:solidFill>
                <a:srgbClr val="FFFFFF"/>
              </a:solidFill>
            </a:endParaRPr>
          </a:p>
          <a:p>
            <a:pPr indent="0" lvl="0" marL="0" rtl="0">
              <a:spcBef>
                <a:spcPts val="0"/>
              </a:spcBef>
              <a:spcAft>
                <a:spcPts val="0"/>
              </a:spcAft>
              <a:buNone/>
            </a:pPr>
            <a:r>
              <a:t/>
            </a:r>
            <a:endParaRPr sz="2400">
              <a:solidFill>
                <a:srgbClr val="FFFFFF"/>
              </a:solidFill>
            </a:endParaRPr>
          </a:p>
          <a:p>
            <a:pPr indent="0" lvl="0" marL="0" rtl="0">
              <a:spcBef>
                <a:spcPts val="0"/>
              </a:spcBef>
              <a:spcAft>
                <a:spcPts val="0"/>
              </a:spcAft>
              <a:buNone/>
            </a:pPr>
            <a:r>
              <a:rPr lang="en" sz="2400">
                <a:solidFill>
                  <a:srgbClr val="FFFFFF"/>
                </a:solidFill>
              </a:rPr>
              <a:t>e.g. N = 7, F = 3:</a:t>
            </a:r>
            <a:endParaRPr sz="2400">
              <a:solidFill>
                <a:srgbClr val="FFFFFF"/>
              </a:solidFill>
            </a:endParaRPr>
          </a:p>
          <a:p>
            <a:pPr indent="0" lvl="0" marL="0" rtl="0">
              <a:spcBef>
                <a:spcPts val="0"/>
              </a:spcBef>
              <a:spcAft>
                <a:spcPts val="0"/>
              </a:spcAft>
              <a:buNone/>
            </a:pPr>
            <a:r>
              <a:rPr lang="en" sz="2400">
                <a:solidFill>
                  <a:srgbClr val="FFFFFF"/>
                </a:solidFill>
              </a:rPr>
              <a:t>stride 1 =&gt; (7 - 3)/1 + 1 = 5</a:t>
            </a:r>
            <a:endParaRPr sz="2400">
              <a:solidFill>
                <a:srgbClr val="FFFFFF"/>
              </a:solidFill>
            </a:endParaRPr>
          </a:p>
          <a:p>
            <a:pPr indent="0" lvl="0" marL="0" rtl="0">
              <a:spcBef>
                <a:spcPts val="0"/>
              </a:spcBef>
              <a:spcAft>
                <a:spcPts val="0"/>
              </a:spcAft>
              <a:buNone/>
            </a:pPr>
            <a:r>
              <a:rPr lang="en" sz="2400">
                <a:solidFill>
                  <a:srgbClr val="FFFFFF"/>
                </a:solidFill>
              </a:rPr>
              <a:t>stride 2 =&gt; (7 - 3)/2 + 1 = 3</a:t>
            </a:r>
            <a:endParaRPr sz="2400">
              <a:solidFill>
                <a:srgbClr val="FFFFFF"/>
              </a:solidFill>
            </a:endParaRPr>
          </a:p>
          <a:p>
            <a:pPr indent="0" lvl="0" marL="0" rtl="0">
              <a:spcBef>
                <a:spcPts val="0"/>
              </a:spcBef>
              <a:spcAft>
                <a:spcPts val="0"/>
              </a:spcAft>
              <a:buNone/>
            </a:pPr>
            <a:r>
              <a:rPr lang="en" sz="2400">
                <a:solidFill>
                  <a:srgbClr val="FFFFFF"/>
                </a:solidFill>
              </a:rPr>
              <a:t>stride 3 =&gt; (7 - 3)/3 + 1 = 2.33 :\</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0" name="Shape 620"/>
          <p:cNvGraphicFramePr/>
          <p:nvPr/>
        </p:nvGraphicFramePr>
        <p:xfrm>
          <a:off x="377400" y="947175"/>
          <a:ext cx="3000000" cy="3000000"/>
        </p:xfrm>
        <a:graphic>
          <a:graphicData uri="http://schemas.openxmlformats.org/drawingml/2006/table">
            <a:tbl>
              <a:tblPr>
                <a:noFill/>
                <a:tableStyleId>{83464EE2-04A2-4D4F-ACF2-9F2733527E8A}</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1" name="Shape 621"/>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
        <p:nvSpPr>
          <p:cNvPr id="622" name="Shape 622"/>
          <p:cNvSpPr txBox="1"/>
          <p:nvPr/>
        </p:nvSpPr>
        <p:spPr>
          <a:xfrm>
            <a:off x="5021575" y="3212025"/>
            <a:ext cx="2892600" cy="122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FFFFFF"/>
                </a:solidFill>
              </a:rPr>
              <a:t>(recall:)</a:t>
            </a:r>
            <a:endParaRPr sz="2400">
              <a:solidFill>
                <a:srgbClr val="FFFFFF"/>
              </a:solidFill>
            </a:endParaRPr>
          </a:p>
          <a:p>
            <a:pPr indent="0" lvl="0" marL="0" rtl="0">
              <a:spcBef>
                <a:spcPts val="0"/>
              </a:spcBef>
              <a:spcAft>
                <a:spcPts val="0"/>
              </a:spcAft>
              <a:buNone/>
            </a:pPr>
            <a:r>
              <a:rPr lang="en" sz="2400">
                <a:solidFill>
                  <a:srgbClr val="FFFFFF"/>
                </a:solidFill>
              </a:rPr>
              <a:t>(N - F) / stride + 1</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8" name="Shape 628"/>
          <p:cNvGraphicFramePr/>
          <p:nvPr/>
        </p:nvGraphicFramePr>
        <p:xfrm>
          <a:off x="377400" y="947175"/>
          <a:ext cx="3000000" cy="3000000"/>
        </p:xfrm>
        <a:graphic>
          <a:graphicData uri="http://schemas.openxmlformats.org/drawingml/2006/table">
            <a:tbl>
              <a:tblPr>
                <a:noFill/>
                <a:tableStyleId>{83464EE2-04A2-4D4F-ACF2-9F2733527E8A}</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9" name="Shape 629"/>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rtl="0">
              <a:spcBef>
                <a:spcPts val="0"/>
              </a:spcBef>
              <a:spcAft>
                <a:spcPts val="0"/>
              </a:spcAft>
              <a:buNone/>
            </a:pPr>
            <a:r>
              <a:rPr b="1" lang="en" sz="2000">
                <a:solidFill>
                  <a:srgbClr val="FFFFFF"/>
                </a:solidFill>
              </a:rPr>
              <a:t>7x7 output!</a:t>
            </a:r>
            <a:endParaRPr b="1"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35" name="Shape 635"/>
          <p:cNvGraphicFramePr/>
          <p:nvPr/>
        </p:nvGraphicFramePr>
        <p:xfrm>
          <a:off x="377400" y="947175"/>
          <a:ext cx="3000000" cy="3000000"/>
        </p:xfrm>
        <a:graphic>
          <a:graphicData uri="http://schemas.openxmlformats.org/drawingml/2006/table">
            <a:tbl>
              <a:tblPr>
                <a:noFill/>
                <a:tableStyleId>{83464EE2-04A2-4D4F-ACF2-9F2733527E8A}</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36" name="Shape 636"/>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FFFF"/>
                </a:solidFill>
              </a:rPr>
              <a:t>e.g. input 7x7</a:t>
            </a:r>
            <a:endParaRPr sz="2000">
              <a:solidFill>
                <a:srgbClr val="FFFFFF"/>
              </a:solidFill>
            </a:endParaRPr>
          </a:p>
          <a:p>
            <a:pPr indent="0" lvl="0" mar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a:spcBef>
                <a:spcPts val="0"/>
              </a:spcBef>
              <a:spcAft>
                <a:spcPts val="0"/>
              </a:spcAft>
              <a:buNone/>
            </a:pPr>
            <a:r>
              <a:rPr b="1" lang="en" sz="2000">
                <a:solidFill>
                  <a:srgbClr val="FFFFFF"/>
                </a:solidFill>
              </a:rPr>
              <a:t>7x7 output!</a:t>
            </a:r>
            <a:endParaRPr b="1" sz="2000">
              <a:solidFill>
                <a:srgbClr val="FFFFFF"/>
              </a:solidFill>
            </a:endParaRPr>
          </a:p>
          <a:p>
            <a:pPr indent="0" lvl="0" marL="0">
              <a:spcBef>
                <a:spcPts val="0"/>
              </a:spcBef>
              <a:spcAft>
                <a:spcPts val="0"/>
              </a:spcAft>
              <a:buNone/>
            </a:pPr>
            <a:r>
              <a:rPr lang="en" sz="2000">
                <a:solidFill>
                  <a:srgbClr val="FFFFFF"/>
                </a:solidFill>
              </a:rPr>
              <a:t>in general, common to see CONV layers with stride 1, filters of size FxF, and zero-padding with (F-1)/2. (will preserve size spatially)</a:t>
            </a:r>
            <a:endParaRPr sz="2000">
              <a:solidFill>
                <a:srgbClr val="FFFFFF"/>
              </a:solidFill>
            </a:endParaRPr>
          </a:p>
          <a:p>
            <a:pPr indent="0" lvl="0" marL="0">
              <a:spcBef>
                <a:spcPts val="0"/>
              </a:spcBef>
              <a:spcAft>
                <a:spcPts val="0"/>
              </a:spcAft>
              <a:buNone/>
            </a:pPr>
            <a:r>
              <a:rPr lang="en" sz="2000">
                <a:solidFill>
                  <a:srgbClr val="0000FF"/>
                </a:solidFill>
              </a:rPr>
              <a:t>e.g. F = 3 =&gt; zero pad with 1</a:t>
            </a:r>
            <a:endParaRPr sz="2000">
              <a:solidFill>
                <a:srgbClr val="0000FF"/>
              </a:solidFill>
            </a:endParaRPr>
          </a:p>
          <a:p>
            <a:pPr indent="0" lvl="0" marL="0">
              <a:spcBef>
                <a:spcPts val="0"/>
              </a:spcBef>
              <a:spcAft>
                <a:spcPts val="0"/>
              </a:spcAft>
              <a:buNone/>
            </a:pPr>
            <a:r>
              <a:rPr lang="en" sz="2000">
                <a:solidFill>
                  <a:srgbClr val="0000FF"/>
                </a:solidFill>
              </a:rPr>
              <a:t>       F = 5 =&gt; zero pad with 2</a:t>
            </a:r>
            <a:endParaRPr sz="2000">
              <a:solidFill>
                <a:srgbClr val="0000FF"/>
              </a:solidFill>
            </a:endParaRPr>
          </a:p>
          <a:p>
            <a:pPr indent="0" lvl="0" marL="0">
              <a:spcBef>
                <a:spcPts val="0"/>
              </a:spcBef>
              <a:spcAft>
                <a:spcPts val="0"/>
              </a:spcAft>
              <a:buNone/>
            </a:pPr>
            <a:r>
              <a:rPr lang="en" sz="2000">
                <a:solidFill>
                  <a:srgbClr val="0000FF"/>
                </a:solidFill>
              </a:rPr>
              <a:t>       F = 7 =&gt; zero pad with 3</a:t>
            </a:r>
            <a:endParaRPr sz="2000">
              <a:solidFill>
                <a:srgbClr val="0000FF"/>
              </a:solidFill>
            </a:endParaRPr>
          </a:p>
          <a:p>
            <a:pPr indent="0" lvl="0" marL="0">
              <a:spcBef>
                <a:spcPts val="0"/>
              </a:spcBef>
              <a:spcAft>
                <a:spcPts val="0"/>
              </a:spcAft>
              <a:buNone/>
            </a:pPr>
            <a:r>
              <a:t/>
            </a:r>
            <a:endParaRPr sz="2000"/>
          </a:p>
          <a:p>
            <a:pPr indent="0" lvl="0" marL="0">
              <a:spcBef>
                <a:spcPts val="0"/>
              </a:spcBef>
              <a:spcAft>
                <a:spcPts val="0"/>
              </a:spcAft>
              <a:buNone/>
            </a:pPr>
            <a:r>
              <a:t/>
            </a:r>
            <a:endParaRPr sz="2000"/>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nvSpPr>
        <p:spPr>
          <a:xfrm>
            <a:off x="212775" y="134025"/>
            <a:ext cx="8548200" cy="60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Remember back to… </a:t>
            </a:r>
            <a:endParaRPr b="1" sz="1800">
              <a:solidFill>
                <a:srgbClr val="FFFFFF"/>
              </a:solidFill>
            </a:endParaRPr>
          </a:p>
          <a:p>
            <a:pPr indent="0" lvl="0" marL="0" rtl="0">
              <a:spcBef>
                <a:spcPts val="0"/>
              </a:spcBef>
              <a:spcAft>
                <a:spcPts val="0"/>
              </a:spcAft>
              <a:buNone/>
            </a:pPr>
            <a:r>
              <a:rPr lang="en" sz="1800">
                <a:solidFill>
                  <a:srgbClr val="FFFFFF"/>
                </a:solidFill>
              </a:rPr>
              <a:t>E.g. 32x32 input convolved repeatedly with 5x5 filters shrinks volumes spatially!</a:t>
            </a:r>
            <a:endParaRPr sz="1800">
              <a:solidFill>
                <a:srgbClr val="FFFFFF"/>
              </a:solidFill>
            </a:endParaRPr>
          </a:p>
          <a:p>
            <a:pPr indent="0" lvl="0" marL="0" rtl="0">
              <a:spcBef>
                <a:spcPts val="0"/>
              </a:spcBef>
              <a:spcAft>
                <a:spcPts val="0"/>
              </a:spcAft>
              <a:buNone/>
            </a:pPr>
            <a:r>
              <a:rPr lang="en" sz="1800">
                <a:solidFill>
                  <a:srgbClr val="FFFFFF"/>
                </a:solidFill>
              </a:rPr>
              <a:t>(32 -&gt; 28 -&gt; 24 ...). Shrinking too fast is not good, doesn’t work well.</a:t>
            </a:r>
            <a:endParaRPr sz="1800">
              <a:solidFill>
                <a:srgbClr val="FFFFFF"/>
              </a:solidFill>
            </a:endParaRPr>
          </a:p>
        </p:txBody>
      </p:sp>
      <p:sp>
        <p:nvSpPr>
          <p:cNvPr id="642" name="Shape 642"/>
          <p:cNvSpPr/>
          <p:nvPr/>
        </p:nvSpPr>
        <p:spPr>
          <a:xfrm>
            <a:off x="212775" y="15831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Shape 643"/>
          <p:cNvSpPr txBox="1"/>
          <p:nvPr/>
        </p:nvSpPr>
        <p:spPr>
          <a:xfrm>
            <a:off x="8254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4" name="Shape 644"/>
          <p:cNvSpPr txBox="1"/>
          <p:nvPr/>
        </p:nvSpPr>
        <p:spPr>
          <a:xfrm>
            <a:off x="11897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5" name="Shape 645"/>
          <p:cNvSpPr txBox="1"/>
          <p:nvPr/>
        </p:nvSpPr>
        <p:spPr>
          <a:xfrm>
            <a:off x="1547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646" name="Shape 646"/>
          <p:cNvCxnSpPr/>
          <p:nvPr/>
        </p:nvCxnSpPr>
        <p:spPr>
          <a:xfrm>
            <a:off x="1517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47" name="Shape 647"/>
          <p:cNvSpPr txBox="1"/>
          <p:nvPr/>
        </p:nvSpPr>
        <p:spPr>
          <a:xfrm>
            <a:off x="1556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6 5x5x3 filters</a:t>
            </a:r>
            <a:endParaRPr sz="1800">
              <a:solidFill>
                <a:srgbClr val="FFFFFF"/>
              </a:solidFill>
            </a:endParaRPr>
          </a:p>
        </p:txBody>
      </p:sp>
      <p:sp>
        <p:nvSpPr>
          <p:cNvPr id="648" name="Shape 648"/>
          <p:cNvSpPr/>
          <p:nvPr/>
        </p:nvSpPr>
        <p:spPr>
          <a:xfrm>
            <a:off x="2727375" y="158315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txBox="1"/>
          <p:nvPr/>
        </p:nvSpPr>
        <p:spPr>
          <a:xfrm>
            <a:off x="33400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0" name="Shape 650"/>
          <p:cNvSpPr txBox="1"/>
          <p:nvPr/>
        </p:nvSpPr>
        <p:spPr>
          <a:xfrm>
            <a:off x="37043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1" name="Shape 651"/>
          <p:cNvSpPr txBox="1"/>
          <p:nvPr/>
        </p:nvSpPr>
        <p:spPr>
          <a:xfrm>
            <a:off x="2669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6</a:t>
            </a:r>
            <a:endParaRPr sz="1800"/>
          </a:p>
        </p:txBody>
      </p:sp>
      <p:cxnSp>
        <p:nvCxnSpPr>
          <p:cNvPr id="652" name="Shape 652"/>
          <p:cNvCxnSpPr/>
          <p:nvPr/>
        </p:nvCxnSpPr>
        <p:spPr>
          <a:xfrm>
            <a:off x="42607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3" name="Shape 653"/>
          <p:cNvSpPr txBox="1"/>
          <p:nvPr/>
        </p:nvSpPr>
        <p:spPr>
          <a:xfrm>
            <a:off x="4300100" y="302845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10 5x5x</a:t>
            </a:r>
            <a:r>
              <a:rPr b="1" lang="en" sz="1800">
                <a:solidFill>
                  <a:srgbClr val="FFFFFF"/>
                </a:solidFill>
              </a:rPr>
              <a:t>6 </a:t>
            </a:r>
            <a:r>
              <a:rPr lang="en" sz="1800">
                <a:solidFill>
                  <a:srgbClr val="FFFFFF"/>
                </a:solidFill>
              </a:rPr>
              <a:t>filters</a:t>
            </a:r>
            <a:endParaRPr sz="1800">
              <a:solidFill>
                <a:srgbClr val="FFFFFF"/>
              </a:solidFill>
            </a:endParaRPr>
          </a:p>
        </p:txBody>
      </p:sp>
      <p:sp>
        <p:nvSpPr>
          <p:cNvPr id="654" name="Shape 654"/>
          <p:cNvSpPr/>
          <p:nvPr/>
        </p:nvSpPr>
        <p:spPr>
          <a:xfrm>
            <a:off x="5470575" y="158315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55" name="Shape 655"/>
          <p:cNvCxnSpPr/>
          <p:nvPr/>
        </p:nvCxnSpPr>
        <p:spPr>
          <a:xfrm>
            <a:off x="6851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6" name="Shape 656"/>
          <p:cNvSpPr txBox="1"/>
          <p:nvPr/>
        </p:nvSpPr>
        <p:spPr>
          <a:xfrm>
            <a:off x="6890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p:txBody>
      </p:sp>
      <p:sp>
        <p:nvSpPr>
          <p:cNvPr id="657" name="Shape 657"/>
          <p:cNvSpPr txBox="1"/>
          <p:nvPr/>
        </p:nvSpPr>
        <p:spPr>
          <a:xfrm>
            <a:off x="8107500" y="261700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a:t>
            </a:r>
            <a:endParaRPr sz="2400"/>
          </a:p>
        </p:txBody>
      </p:sp>
      <p:sp>
        <p:nvSpPr>
          <p:cNvPr id="658" name="Shape 658"/>
          <p:cNvSpPr txBox="1"/>
          <p:nvPr/>
        </p:nvSpPr>
        <p:spPr>
          <a:xfrm>
            <a:off x="5336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10</a:t>
            </a:r>
            <a:endParaRPr sz="1800"/>
          </a:p>
        </p:txBody>
      </p:sp>
      <p:sp>
        <p:nvSpPr>
          <p:cNvPr id="659" name="Shape 659"/>
          <p:cNvSpPr txBox="1"/>
          <p:nvPr/>
        </p:nvSpPr>
        <p:spPr>
          <a:xfrm>
            <a:off x="60832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
        <p:nvSpPr>
          <p:cNvPr id="660" name="Shape 660"/>
          <p:cNvSpPr txBox="1"/>
          <p:nvPr/>
        </p:nvSpPr>
        <p:spPr>
          <a:xfrm>
            <a:off x="64475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pic>
        <p:nvPicPr>
          <p:cNvPr id="665" name="Shape 665"/>
          <p:cNvPicPr preferRelativeResize="0"/>
          <p:nvPr/>
        </p:nvPicPr>
        <p:blipFill>
          <a:blip r:embed="rId3">
            <a:alphaModFix/>
          </a:blip>
          <a:stretch>
            <a:fillRect/>
          </a:stretch>
        </p:blipFill>
        <p:spPr>
          <a:xfrm>
            <a:off x="726313" y="714375"/>
            <a:ext cx="7667625" cy="3714750"/>
          </a:xfrm>
          <a:prstGeom prst="rect">
            <a:avLst/>
          </a:prstGeom>
          <a:noFill/>
          <a:ln>
            <a:noFill/>
          </a:ln>
        </p:spPr>
      </p:pic>
      <p:sp>
        <p:nvSpPr>
          <p:cNvPr id="666" name="Shape 666"/>
          <p:cNvSpPr txBox="1"/>
          <p:nvPr/>
        </p:nvSpPr>
        <p:spPr>
          <a:xfrm>
            <a:off x="4491625" y="747225"/>
            <a:ext cx="3902400" cy="184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500">
                <a:solidFill>
                  <a:srgbClr val="FF0000"/>
                </a:solidFill>
              </a:rPr>
              <a:t>Common settings:</a:t>
            </a:r>
            <a:endParaRPr sz="1500">
              <a:solidFill>
                <a:srgbClr val="FF0000"/>
              </a:solidFill>
            </a:endParaRPr>
          </a:p>
          <a:p>
            <a:pPr indent="0" lvl="0" marL="0" rtl="0">
              <a:spcBef>
                <a:spcPts val="0"/>
              </a:spcBef>
              <a:spcAft>
                <a:spcPts val="0"/>
              </a:spcAft>
              <a:buNone/>
            </a:pPr>
            <a:r>
              <a:t/>
            </a:r>
            <a:endParaRPr sz="1500">
              <a:solidFill>
                <a:srgbClr val="FF0000"/>
              </a:solidFill>
            </a:endParaRPr>
          </a:p>
          <a:p>
            <a:pPr indent="0" lvl="0" marL="0" rtl="0">
              <a:spcBef>
                <a:spcPts val="0"/>
              </a:spcBef>
              <a:spcAft>
                <a:spcPts val="0"/>
              </a:spcAft>
              <a:buNone/>
            </a:pPr>
            <a:r>
              <a:rPr lang="en" sz="1500">
                <a:solidFill>
                  <a:srgbClr val="FF0000"/>
                </a:solidFill>
              </a:rPr>
              <a:t>K = (powers of 2, e.g. 32, 64, 128, 512)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3, S = 1, P = 1</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1, P = 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2, P = ? (whatever fits)</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1, S = 1, P = 0</a:t>
            </a:r>
            <a:endParaRPr sz="1500">
              <a:solidFill>
                <a:srgbClr val="FF0000"/>
              </a:solidFill>
            </a:endParaRPr>
          </a:p>
        </p:txBody>
      </p:sp>
      <p:sp>
        <p:nvSpPr>
          <p:cNvPr id="667" name="Shape 667"/>
          <p:cNvSpPr/>
          <p:nvPr/>
        </p:nvSpPr>
        <p:spPr>
          <a:xfrm>
            <a:off x="1257000" y="1626700"/>
            <a:ext cx="2966100" cy="9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31" name="Shape 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2" name="Shape 132"/>
          <p:cNvPicPr preferRelativeResize="0"/>
          <p:nvPr/>
        </p:nvPicPr>
        <p:blipFill>
          <a:blip r:embed="rId3">
            <a:alphaModFix/>
          </a:blip>
          <a:stretch>
            <a:fillRect/>
          </a:stretch>
        </p:blipFill>
        <p:spPr>
          <a:xfrm>
            <a:off x="3388863" y="1017725"/>
            <a:ext cx="2366267" cy="3973375"/>
          </a:xfrm>
          <a:prstGeom prst="rect">
            <a:avLst/>
          </a:prstGeom>
          <a:noFill/>
          <a:ln>
            <a:noFill/>
          </a:ln>
        </p:spPr>
      </p:pic>
      <p:sp>
        <p:nvSpPr>
          <p:cNvPr id="133" name="Shape 133"/>
          <p:cNvSpPr txBox="1"/>
          <p:nvPr/>
        </p:nvSpPr>
        <p:spPr>
          <a:xfrm>
            <a:off x="46325" y="4749900"/>
            <a:ext cx="14271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rPr>
              <a:t>https://xkcd.com/1425/</a:t>
            </a:r>
            <a:endParaRPr sz="9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id="672" name="Shape 672"/>
          <p:cNvPicPr preferRelativeResize="0"/>
          <p:nvPr/>
        </p:nvPicPr>
        <p:blipFill>
          <a:blip r:embed="rId3">
            <a:alphaModFix/>
          </a:blip>
          <a:stretch>
            <a:fillRect/>
          </a:stretch>
        </p:blipFill>
        <p:spPr>
          <a:xfrm>
            <a:off x="152400" y="152400"/>
            <a:ext cx="5296228" cy="4838700"/>
          </a:xfrm>
          <a:prstGeom prst="rect">
            <a:avLst/>
          </a:prstGeom>
          <a:noFill/>
          <a:ln>
            <a:noFill/>
          </a:ln>
        </p:spPr>
      </p:pic>
      <p:pic>
        <p:nvPicPr>
          <p:cNvPr id="673" name="Shape 673"/>
          <p:cNvPicPr preferRelativeResize="0"/>
          <p:nvPr/>
        </p:nvPicPr>
        <p:blipFill>
          <a:blip r:embed="rId4">
            <a:alphaModFix/>
          </a:blip>
          <a:stretch>
            <a:fillRect/>
          </a:stretch>
        </p:blipFill>
        <p:spPr>
          <a:xfrm>
            <a:off x="3131825" y="1112774"/>
            <a:ext cx="5463549" cy="193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Shape 6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TensorFlow Padding Options</a:t>
            </a:r>
            <a:endParaRPr/>
          </a:p>
        </p:txBody>
      </p:sp>
      <p:pic>
        <p:nvPicPr>
          <p:cNvPr id="679" name="Shape 679"/>
          <p:cNvPicPr preferRelativeResize="0"/>
          <p:nvPr/>
        </p:nvPicPr>
        <p:blipFill>
          <a:blip r:embed="rId3">
            <a:alphaModFix/>
          </a:blip>
          <a:stretch>
            <a:fillRect/>
          </a:stretch>
        </p:blipFill>
        <p:spPr>
          <a:xfrm>
            <a:off x="1394288" y="1267097"/>
            <a:ext cx="6355424" cy="2168225"/>
          </a:xfrm>
          <a:prstGeom prst="rect">
            <a:avLst/>
          </a:prstGeom>
          <a:noFill/>
          <a:ln>
            <a:noFill/>
          </a:ln>
        </p:spPr>
      </p:pic>
      <p:sp>
        <p:nvSpPr>
          <p:cNvPr id="680" name="Shape 680"/>
          <p:cNvSpPr txBox="1"/>
          <p:nvPr/>
        </p:nvSpPr>
        <p:spPr>
          <a:xfrm>
            <a:off x="1318100" y="3896325"/>
            <a:ext cx="2687700" cy="912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750">
                <a:solidFill>
                  <a:srgbClr val="FFFFFF"/>
                </a:solidFill>
              </a:rPr>
              <a:t>Input width = 13</a:t>
            </a:r>
            <a:endParaRPr sz="1750">
              <a:solidFill>
                <a:srgbClr val="FFFFFF"/>
              </a:solidFill>
            </a:endParaRPr>
          </a:p>
          <a:p>
            <a:pPr indent="0" lvl="0" marL="0" rtl="0">
              <a:lnSpc>
                <a:spcPct val="115000"/>
              </a:lnSpc>
              <a:spcBef>
                <a:spcPts val="1700"/>
              </a:spcBef>
              <a:spcAft>
                <a:spcPts val="0"/>
              </a:spcAft>
              <a:buNone/>
            </a:pPr>
            <a:r>
              <a:rPr lang="en" sz="1750">
                <a:solidFill>
                  <a:srgbClr val="FFFFFF"/>
                </a:solidFill>
              </a:rPr>
              <a:t>Filter width = 6</a:t>
            </a:r>
            <a:endParaRPr sz="1750">
              <a:solidFill>
                <a:srgbClr val="FFFFFF"/>
              </a:solidFill>
            </a:endParaRPr>
          </a:p>
          <a:p>
            <a:pPr indent="0" lvl="0" marL="0" rtl="0">
              <a:lnSpc>
                <a:spcPct val="115000"/>
              </a:lnSpc>
              <a:spcBef>
                <a:spcPts val="1700"/>
              </a:spcBef>
              <a:spcAft>
                <a:spcPts val="1100"/>
              </a:spcAft>
              <a:buNone/>
            </a:pPr>
            <a:r>
              <a:rPr lang="en" sz="1750">
                <a:solidFill>
                  <a:srgbClr val="FFFFFF"/>
                </a:solidFill>
              </a:rPr>
              <a:t>Stride = 5</a:t>
            </a:r>
            <a:endParaRPr sz="175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86" name="Shape 68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Pooling Layer</a:t>
            </a:r>
            <a:endParaRPr b="1">
              <a:latin typeface="Georgia"/>
              <a:ea typeface="Georgia"/>
              <a:cs typeface="Georgia"/>
              <a:sym typeface="Georgia"/>
            </a:endParaRPr>
          </a:p>
        </p:txBody>
      </p:sp>
      <p:sp>
        <p:nvSpPr>
          <p:cNvPr id="687" name="Shape 687"/>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688" name="Shape 688"/>
          <p:cNvPicPr preferRelativeResize="0"/>
          <p:nvPr/>
        </p:nvPicPr>
        <p:blipFill>
          <a:blip r:embed="rId3">
            <a:alphaModFix/>
          </a:blip>
          <a:stretch>
            <a:fillRect/>
          </a:stretch>
        </p:blipFill>
        <p:spPr>
          <a:xfrm>
            <a:off x="4457150" y="1348125"/>
            <a:ext cx="4246525" cy="3354225"/>
          </a:xfrm>
          <a:prstGeom prst="rect">
            <a:avLst/>
          </a:prstGeom>
          <a:noFill/>
          <a:ln>
            <a:noFill/>
          </a:ln>
        </p:spPr>
      </p:pic>
      <p:sp>
        <p:nvSpPr>
          <p:cNvPr id="689" name="Shape 689"/>
          <p:cNvSpPr txBox="1"/>
          <p:nvPr/>
        </p:nvSpPr>
        <p:spPr>
          <a:xfrm>
            <a:off x="222200" y="1508575"/>
            <a:ext cx="4188600" cy="1661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sz="1800">
                <a:solidFill>
                  <a:srgbClr val="FFFFFF"/>
                </a:solidFill>
              </a:rPr>
              <a:t>makes the representations smaller and more manageable </a:t>
            </a:r>
            <a:endParaRPr sz="1800">
              <a:solidFill>
                <a:srgbClr val="FFFFFF"/>
              </a:solidFill>
            </a:endParaRPr>
          </a:p>
          <a:p>
            <a:pPr indent="-342900" lvl="0" marL="457200" rtl="0">
              <a:spcBef>
                <a:spcPts val="0"/>
              </a:spcBef>
              <a:spcAft>
                <a:spcPts val="0"/>
              </a:spcAft>
              <a:buClr>
                <a:srgbClr val="FFFFFF"/>
              </a:buClr>
              <a:buSzPts val="1800"/>
              <a:buChar char="●"/>
            </a:pPr>
            <a:r>
              <a:rPr lang="en" sz="1800">
                <a:solidFill>
                  <a:srgbClr val="FFFFFF"/>
                </a:solidFill>
              </a:rPr>
              <a:t>operates over each activation map independently</a:t>
            </a:r>
            <a:endParaRPr sz="1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Shape 6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95" name="Shape 69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696" name="Shape 69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graphicFrame>
        <p:nvGraphicFramePr>
          <p:cNvPr id="697" name="Shape 697"/>
          <p:cNvGraphicFramePr/>
          <p:nvPr/>
        </p:nvGraphicFramePr>
        <p:xfrm>
          <a:off x="1468738" y="1625000"/>
          <a:ext cx="3000000" cy="3000000"/>
        </p:xfrm>
        <a:graphic>
          <a:graphicData uri="http://schemas.openxmlformats.org/drawingml/2006/table">
            <a:tbl>
              <a:tblPr>
                <a:noFill/>
                <a:tableStyleId>{83464EE2-04A2-4D4F-ACF2-9F2733527E8A}</a:tableStyleId>
              </a:tblPr>
              <a:tblGrid>
                <a:gridCol w="605875"/>
                <a:gridCol w="605875"/>
                <a:gridCol w="605875"/>
                <a:gridCol w="605875"/>
              </a:tblGrid>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5</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7</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0</a:t>
                      </a:r>
                      <a:endParaRPr sz="2400"/>
                    </a:p>
                  </a:txBody>
                  <a:tcPr marT="91425" marB="91425" marR="91425" marL="91425">
                    <a:solidFill>
                      <a:srgbClr val="C9DAF8"/>
                    </a:solidFill>
                  </a:tcPr>
                </a:tc>
              </a:tr>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
        <p:nvSpPr>
          <p:cNvPr id="698" name="Shape 698"/>
          <p:cNvSpPr txBox="1"/>
          <p:nvPr/>
        </p:nvSpPr>
        <p:spPr>
          <a:xfrm>
            <a:off x="1448088" y="1115425"/>
            <a:ext cx="2617200" cy="56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Single depth slice</a:t>
            </a:r>
            <a:endParaRPr sz="2400">
              <a:solidFill>
                <a:srgbClr val="FFFFFF"/>
              </a:solidFill>
            </a:endParaRPr>
          </a:p>
        </p:txBody>
      </p:sp>
      <p:cxnSp>
        <p:nvCxnSpPr>
          <p:cNvPr id="699" name="Shape 699"/>
          <p:cNvCxnSpPr/>
          <p:nvPr/>
        </p:nvCxnSpPr>
        <p:spPr>
          <a:xfrm rot="10800000">
            <a:off x="1159163" y="1654750"/>
            <a:ext cx="0" cy="2364000"/>
          </a:xfrm>
          <a:prstGeom prst="straightConnector1">
            <a:avLst/>
          </a:prstGeom>
          <a:noFill/>
          <a:ln cap="flat" cmpd="sng" w="19050">
            <a:solidFill>
              <a:srgbClr val="FFFFFF"/>
            </a:solidFill>
            <a:prstDash val="solid"/>
            <a:round/>
            <a:headEnd len="med" w="med" type="none"/>
            <a:tailEnd len="med" w="med" type="triangle"/>
          </a:ln>
        </p:spPr>
      </p:cxnSp>
      <p:sp>
        <p:nvSpPr>
          <p:cNvPr id="700" name="Shape 700"/>
          <p:cNvSpPr txBox="1"/>
          <p:nvPr/>
        </p:nvSpPr>
        <p:spPr>
          <a:xfrm>
            <a:off x="793763" y="1779125"/>
            <a:ext cx="389700" cy="46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x</a:t>
            </a:r>
            <a:endParaRPr sz="2400">
              <a:solidFill>
                <a:srgbClr val="FFFFFF"/>
              </a:solidFill>
            </a:endParaRPr>
          </a:p>
        </p:txBody>
      </p:sp>
      <p:cxnSp>
        <p:nvCxnSpPr>
          <p:cNvPr id="701" name="Shape 701"/>
          <p:cNvCxnSpPr/>
          <p:nvPr/>
        </p:nvCxnSpPr>
        <p:spPr>
          <a:xfrm>
            <a:off x="1442238" y="4365975"/>
            <a:ext cx="2476500" cy="0"/>
          </a:xfrm>
          <a:prstGeom prst="straightConnector1">
            <a:avLst/>
          </a:prstGeom>
          <a:noFill/>
          <a:ln cap="flat" cmpd="sng" w="19050">
            <a:solidFill>
              <a:srgbClr val="FFFFFF"/>
            </a:solidFill>
            <a:prstDash val="solid"/>
            <a:round/>
            <a:headEnd len="med" w="med" type="none"/>
            <a:tailEnd len="med" w="med" type="triangle"/>
          </a:ln>
        </p:spPr>
      </p:cxnSp>
      <p:sp>
        <p:nvSpPr>
          <p:cNvPr id="702" name="Shape 702"/>
          <p:cNvSpPr txBox="1"/>
          <p:nvPr/>
        </p:nvSpPr>
        <p:spPr>
          <a:xfrm>
            <a:off x="3394513" y="4296325"/>
            <a:ext cx="3897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y</a:t>
            </a:r>
            <a:endParaRPr sz="2400">
              <a:solidFill>
                <a:srgbClr val="FFFFFF"/>
              </a:solidFill>
            </a:endParaRPr>
          </a:p>
        </p:txBody>
      </p:sp>
      <p:cxnSp>
        <p:nvCxnSpPr>
          <p:cNvPr id="703" name="Shape 703"/>
          <p:cNvCxnSpPr/>
          <p:nvPr/>
        </p:nvCxnSpPr>
        <p:spPr>
          <a:xfrm>
            <a:off x="4269938" y="2836750"/>
            <a:ext cx="2032800" cy="0"/>
          </a:xfrm>
          <a:prstGeom prst="straightConnector1">
            <a:avLst/>
          </a:prstGeom>
          <a:noFill/>
          <a:ln cap="flat" cmpd="sng" w="19050">
            <a:solidFill>
              <a:srgbClr val="FFFFFF"/>
            </a:solidFill>
            <a:prstDash val="solid"/>
            <a:round/>
            <a:headEnd len="med" w="med" type="none"/>
            <a:tailEnd len="med" w="med" type="triangle"/>
          </a:ln>
        </p:spPr>
      </p:cxnSp>
      <p:sp>
        <p:nvSpPr>
          <p:cNvPr id="704" name="Shape 704"/>
          <p:cNvSpPr txBox="1"/>
          <p:nvPr/>
        </p:nvSpPr>
        <p:spPr>
          <a:xfrm>
            <a:off x="4177513" y="2003825"/>
            <a:ext cx="2675700" cy="72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rPr>
              <a:t>max pool with </a:t>
            </a:r>
            <a:endParaRPr sz="1800">
              <a:solidFill>
                <a:srgbClr val="FFFFFF"/>
              </a:solidFill>
            </a:endParaRPr>
          </a:p>
          <a:p>
            <a:pPr indent="0" lvl="0" marL="0" rtl="0">
              <a:spcBef>
                <a:spcPts val="0"/>
              </a:spcBef>
              <a:spcAft>
                <a:spcPts val="0"/>
              </a:spcAft>
              <a:buNone/>
            </a:pPr>
            <a:r>
              <a:rPr lang="en" sz="1800">
                <a:solidFill>
                  <a:srgbClr val="FFFFFF"/>
                </a:solidFill>
              </a:rPr>
              <a:t>2x2 filters and stride 2</a:t>
            </a:r>
            <a:endParaRPr sz="1800">
              <a:solidFill>
                <a:srgbClr val="FFFFFF"/>
              </a:solidFill>
            </a:endParaRPr>
          </a:p>
        </p:txBody>
      </p:sp>
      <p:graphicFrame>
        <p:nvGraphicFramePr>
          <p:cNvPr id="705" name="Shape 705"/>
          <p:cNvGraphicFramePr/>
          <p:nvPr/>
        </p:nvGraphicFramePr>
        <p:xfrm>
          <a:off x="7138488" y="2191925"/>
          <a:ext cx="3000000" cy="3000000"/>
        </p:xfrm>
        <a:graphic>
          <a:graphicData uri="http://schemas.openxmlformats.org/drawingml/2006/table">
            <a:tbl>
              <a:tblPr>
                <a:noFill/>
                <a:tableStyleId>{83464EE2-04A2-4D4F-ACF2-9F2733527E8A}</a:tableStyleId>
              </a:tblPr>
              <a:tblGrid>
                <a:gridCol w="605875"/>
                <a:gridCol w="605875"/>
              </a:tblGrid>
              <a:tr h="605875">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Shape 7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11" name="Shape 71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712" name="Shape 71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13" name="Shape 713"/>
          <p:cNvPicPr preferRelativeResize="0"/>
          <p:nvPr/>
        </p:nvPicPr>
        <p:blipFill>
          <a:blip r:embed="rId3">
            <a:alphaModFix/>
          </a:blip>
          <a:stretch>
            <a:fillRect/>
          </a:stretch>
        </p:blipFill>
        <p:spPr>
          <a:xfrm>
            <a:off x="377563" y="1392588"/>
            <a:ext cx="5343525" cy="2362200"/>
          </a:xfrm>
          <a:prstGeom prst="rect">
            <a:avLst/>
          </a:prstGeom>
          <a:noFill/>
          <a:ln>
            <a:noFill/>
          </a:ln>
        </p:spPr>
      </p:pic>
      <p:sp>
        <p:nvSpPr>
          <p:cNvPr id="714" name="Shape 714"/>
          <p:cNvSpPr txBox="1"/>
          <p:nvPr/>
        </p:nvSpPr>
        <p:spPr>
          <a:xfrm>
            <a:off x="5852800" y="1260113"/>
            <a:ext cx="3029400" cy="313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Common settings:</a:t>
            </a:r>
            <a:endParaRPr sz="1800">
              <a:solidFill>
                <a:srgbClr val="FF0000"/>
              </a:solidFill>
            </a:endParaRPr>
          </a:p>
          <a:p>
            <a:pPr indent="0" lvl="0" marL="0" rtl="0">
              <a:spcBef>
                <a:spcPts val="0"/>
              </a:spcBef>
              <a:spcAft>
                <a:spcPts val="0"/>
              </a:spcAft>
              <a:buNone/>
            </a:pPr>
            <a:r>
              <a:t/>
            </a:r>
            <a:endParaRPr sz="1800">
              <a:solidFill>
                <a:srgbClr val="FF0000"/>
              </a:solidFill>
            </a:endParaRPr>
          </a:p>
          <a:p>
            <a:pPr indent="0" lvl="0" marL="0" rtl="0">
              <a:spcBef>
                <a:spcPts val="0"/>
              </a:spcBef>
              <a:spcAft>
                <a:spcPts val="0"/>
              </a:spcAft>
              <a:buNone/>
            </a:pPr>
            <a:r>
              <a:rPr lang="en" sz="1800">
                <a:solidFill>
                  <a:srgbClr val="FF0000"/>
                </a:solidFill>
              </a:rPr>
              <a:t>F = 2, S = 2</a:t>
            </a:r>
            <a:endParaRPr sz="1800">
              <a:solidFill>
                <a:srgbClr val="FF0000"/>
              </a:solidFill>
            </a:endParaRPr>
          </a:p>
          <a:p>
            <a:pPr indent="0" lvl="0" marL="0" rtl="0">
              <a:spcBef>
                <a:spcPts val="0"/>
              </a:spcBef>
              <a:spcAft>
                <a:spcPts val="0"/>
              </a:spcAft>
              <a:buNone/>
            </a:pPr>
            <a:r>
              <a:rPr lang="en" sz="1800">
                <a:solidFill>
                  <a:srgbClr val="FF0000"/>
                </a:solidFill>
              </a:rPr>
              <a:t>F = 3, S = 2</a:t>
            </a:r>
            <a:endParaRPr sz="180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0" name="Shape 72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LeNet-5 </a:t>
            </a:r>
            <a:r>
              <a:rPr lang="en" sz="1100">
                <a:latin typeface="Georgia"/>
                <a:ea typeface="Georgia"/>
                <a:cs typeface="Georgia"/>
                <a:sym typeface="Georgia"/>
              </a:rPr>
              <a:t>[LeCun et al., 1998]</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21" name="Shape 72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22" name="Shape 722"/>
          <p:cNvPicPr preferRelativeResize="0"/>
          <p:nvPr/>
        </p:nvPicPr>
        <p:blipFill>
          <a:blip r:embed="rId3">
            <a:alphaModFix/>
          </a:blip>
          <a:stretch>
            <a:fillRect/>
          </a:stretch>
        </p:blipFill>
        <p:spPr>
          <a:xfrm>
            <a:off x="249400" y="1243725"/>
            <a:ext cx="8645224" cy="2380575"/>
          </a:xfrm>
          <a:prstGeom prst="rect">
            <a:avLst/>
          </a:prstGeom>
          <a:noFill/>
          <a:ln>
            <a:noFill/>
          </a:ln>
        </p:spPr>
      </p:pic>
      <p:sp>
        <p:nvSpPr>
          <p:cNvPr id="723" name="Shape 723"/>
          <p:cNvSpPr txBox="1"/>
          <p:nvPr/>
        </p:nvSpPr>
        <p:spPr>
          <a:xfrm>
            <a:off x="249400" y="3707850"/>
            <a:ext cx="6631200" cy="89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Conv filters were 5x5, applied at stride 1</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Subsampling (Pooling) layers were 2x2 applied at stride 2</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i.e. architecture is [CONV-POOL-CONV-POOL-CONV-FC]</a:t>
            </a:r>
            <a:endParaRPr>
              <a:solidFill>
                <a:srgbClr val="FFFFFF"/>
              </a:solidFill>
              <a:latin typeface="EB Garamond"/>
              <a:ea typeface="EB Garamond"/>
              <a:cs typeface="EB Garamond"/>
              <a:sym typeface="EB Garamo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9" name="Shape 72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AlexNet </a:t>
            </a:r>
            <a:r>
              <a:rPr lang="en" sz="1100">
                <a:latin typeface="Georgia"/>
                <a:ea typeface="Georgia"/>
                <a:cs typeface="Georgia"/>
                <a:sym typeface="Georgia"/>
              </a:rPr>
              <a:t>[</a:t>
            </a:r>
            <a:r>
              <a:rPr lang="en" sz="1100">
                <a:latin typeface="Georgia"/>
                <a:ea typeface="Georgia"/>
                <a:cs typeface="Georgia"/>
                <a:sym typeface="Georgia"/>
              </a:rPr>
              <a:t>Krizhevsky et al. 2012</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30" name="Shape 730"/>
          <p:cNvSpPr txBox="1"/>
          <p:nvPr/>
        </p:nvSpPr>
        <p:spPr>
          <a:xfrm>
            <a:off x="6582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31" name="Shape 731"/>
          <p:cNvPicPr preferRelativeResize="0"/>
          <p:nvPr/>
        </p:nvPicPr>
        <p:blipFill>
          <a:blip r:embed="rId3">
            <a:alphaModFix/>
          </a:blip>
          <a:stretch>
            <a:fillRect/>
          </a:stretch>
        </p:blipFill>
        <p:spPr>
          <a:xfrm>
            <a:off x="4382225" y="1840375"/>
            <a:ext cx="4761774" cy="1592750"/>
          </a:xfrm>
          <a:prstGeom prst="rect">
            <a:avLst/>
          </a:prstGeom>
          <a:noFill/>
          <a:ln>
            <a:noFill/>
          </a:ln>
        </p:spPr>
      </p:pic>
      <p:sp>
        <p:nvSpPr>
          <p:cNvPr id="732" name="Shape 732"/>
          <p:cNvSpPr txBox="1"/>
          <p:nvPr/>
        </p:nvSpPr>
        <p:spPr>
          <a:xfrm>
            <a:off x="130025" y="1193850"/>
            <a:ext cx="4308000" cy="373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600">
                <a:solidFill>
                  <a:srgbClr val="FFFFFF"/>
                </a:solidFill>
                <a:latin typeface="EB Garamond"/>
                <a:ea typeface="EB Garamond"/>
                <a:cs typeface="EB Garamond"/>
                <a:sym typeface="EB Garamond"/>
              </a:rPr>
              <a:t>Full (simplified) AlexNet architecture</a:t>
            </a:r>
            <a:endParaRPr b="1" sz="16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b="1"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[227x227x3] INPUT</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[55x55x96] </a:t>
            </a:r>
            <a:r>
              <a:rPr lang="en" sz="1500">
                <a:solidFill>
                  <a:srgbClr val="FF00FF"/>
                </a:solidFill>
                <a:latin typeface="EB Garamond"/>
                <a:ea typeface="EB Garamond"/>
                <a:cs typeface="EB Garamond"/>
                <a:sym typeface="EB Garamond"/>
              </a:rPr>
              <a:t>CONV1</a:t>
            </a:r>
            <a:r>
              <a:rPr lang="en" sz="1500">
                <a:solidFill>
                  <a:srgbClr val="FFFFFF"/>
                </a:solidFill>
                <a:latin typeface="EB Garamond"/>
                <a:ea typeface="EB Garamond"/>
                <a:cs typeface="EB Garamond"/>
                <a:sym typeface="EB Garamond"/>
              </a:rPr>
              <a:t>: 96 11x11 filters at stride 4, pad 0</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6"/>
                </a:solidFill>
                <a:latin typeface="EB Garamond"/>
                <a:ea typeface="EB Garamond"/>
                <a:cs typeface="EB Garamond"/>
                <a:sym typeface="EB Garamond"/>
              </a:rPr>
              <a:t>MAX POOL1</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4"/>
                </a:solidFill>
                <a:latin typeface="EB Garamond"/>
                <a:ea typeface="EB Garamond"/>
                <a:cs typeface="EB Garamond"/>
                <a:sym typeface="EB Garamond"/>
              </a:rPr>
              <a:t>NORM1</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[27x27x256] </a:t>
            </a:r>
            <a:r>
              <a:rPr lang="en" sz="1500">
                <a:solidFill>
                  <a:srgbClr val="FF00FF"/>
                </a:solidFill>
                <a:latin typeface="EB Garamond"/>
                <a:ea typeface="EB Garamond"/>
                <a:cs typeface="EB Garamond"/>
                <a:sym typeface="EB Garamond"/>
              </a:rPr>
              <a:t>CONV2</a:t>
            </a:r>
            <a:r>
              <a:rPr lang="en" sz="1500">
                <a:solidFill>
                  <a:srgbClr val="FFFFFF"/>
                </a:solidFill>
                <a:latin typeface="EB Garamond"/>
                <a:ea typeface="EB Garamond"/>
                <a:cs typeface="EB Garamond"/>
                <a:sym typeface="EB Garamond"/>
              </a:rPr>
              <a:t>: 256 5x5 filters at stride 1, pad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6"/>
                </a:solidFill>
                <a:latin typeface="EB Garamond"/>
                <a:ea typeface="EB Garamond"/>
                <a:cs typeface="EB Garamond"/>
                <a:sym typeface="EB Garamond"/>
              </a:rPr>
              <a:t>MAX POOL2</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4"/>
                </a:solidFill>
                <a:latin typeface="EB Garamond"/>
                <a:ea typeface="EB Garamond"/>
                <a:cs typeface="EB Garamond"/>
                <a:sym typeface="EB Garamond"/>
              </a:rPr>
              <a:t>NORM2</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CONV3</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CONV4</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rgbClr val="FF00FF"/>
                </a:solidFill>
                <a:latin typeface="EB Garamond"/>
                <a:ea typeface="EB Garamond"/>
                <a:cs typeface="EB Garamond"/>
                <a:sym typeface="EB Garamond"/>
              </a:rPr>
              <a:t>CONV5</a:t>
            </a:r>
            <a:r>
              <a:rPr lang="en" sz="1500">
                <a:solidFill>
                  <a:srgbClr val="FFFFFF"/>
                </a:solidFill>
                <a:latin typeface="EB Garamond"/>
                <a:ea typeface="EB Garamond"/>
                <a:cs typeface="EB Garamond"/>
                <a:sym typeface="EB Garamond"/>
              </a:rPr>
              <a:t>: 256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[6x6x256] </a:t>
            </a:r>
            <a:r>
              <a:rPr lang="en" sz="1500">
                <a:solidFill>
                  <a:schemeClr val="accent6"/>
                </a:solidFill>
                <a:latin typeface="EB Garamond"/>
                <a:ea typeface="EB Garamond"/>
                <a:cs typeface="EB Garamond"/>
                <a:sym typeface="EB Garamond"/>
              </a:rPr>
              <a:t>MAX POOL3</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FC6</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FC7</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[1000] </a:t>
            </a:r>
            <a:r>
              <a:rPr lang="en" sz="1500">
                <a:solidFill>
                  <a:schemeClr val="accent5"/>
                </a:solidFill>
                <a:latin typeface="EB Garamond"/>
                <a:ea typeface="EB Garamond"/>
                <a:cs typeface="EB Garamond"/>
                <a:sym typeface="EB Garamond"/>
              </a:rPr>
              <a:t>FC8</a:t>
            </a:r>
            <a:r>
              <a:rPr lang="en" sz="1500">
                <a:solidFill>
                  <a:srgbClr val="FFFFFF"/>
                </a:solidFill>
                <a:latin typeface="EB Garamond"/>
                <a:ea typeface="EB Garamond"/>
                <a:cs typeface="EB Garamond"/>
                <a:sym typeface="EB Garamond"/>
              </a:rPr>
              <a:t>: 1000 neurons (class scores)</a:t>
            </a:r>
            <a:endParaRPr sz="1500">
              <a:solidFill>
                <a:srgbClr val="FFFFFF"/>
              </a:solidFill>
              <a:latin typeface="EB Garamond"/>
              <a:ea typeface="EB Garamond"/>
              <a:cs typeface="EB Garamond"/>
              <a:sym typeface="EB Garamo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Shape 73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38" name="Shape 73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VGGNet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Simonyan and Zisserman,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739" name="Shape 739"/>
          <p:cNvPicPr preferRelativeResize="0"/>
          <p:nvPr/>
        </p:nvPicPr>
        <p:blipFill>
          <a:blip r:embed="rId3">
            <a:alphaModFix/>
          </a:blip>
          <a:stretch>
            <a:fillRect/>
          </a:stretch>
        </p:blipFill>
        <p:spPr>
          <a:xfrm>
            <a:off x="4795199" y="940632"/>
            <a:ext cx="3593700" cy="4165718"/>
          </a:xfrm>
          <a:prstGeom prst="rect">
            <a:avLst/>
          </a:prstGeom>
          <a:noFill/>
          <a:ln>
            <a:noFill/>
          </a:ln>
        </p:spPr>
      </p:pic>
      <p:cxnSp>
        <p:nvCxnSpPr>
          <p:cNvPr id="740" name="Shape 740"/>
          <p:cNvCxnSpPr/>
          <p:nvPr/>
        </p:nvCxnSpPr>
        <p:spPr>
          <a:xfrm flipH="1" rot="10800000">
            <a:off x="2720325" y="2186350"/>
            <a:ext cx="4391400" cy="687000"/>
          </a:xfrm>
          <a:prstGeom prst="straightConnector1">
            <a:avLst/>
          </a:prstGeom>
          <a:noFill/>
          <a:ln cap="flat" cmpd="sng" w="19050">
            <a:solidFill>
              <a:schemeClr val="accent4"/>
            </a:solidFill>
            <a:prstDash val="solid"/>
            <a:round/>
            <a:headEnd len="med" w="med" type="none"/>
            <a:tailEnd len="med" w="med" type="triangle"/>
          </a:ln>
        </p:spPr>
      </p:cxnSp>
      <p:sp>
        <p:nvSpPr>
          <p:cNvPr id="741" name="Shape 741"/>
          <p:cNvSpPr txBox="1"/>
          <p:nvPr/>
        </p:nvSpPr>
        <p:spPr>
          <a:xfrm>
            <a:off x="1166749" y="2791850"/>
            <a:ext cx="1702200" cy="44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9900"/>
                </a:solidFill>
                <a:latin typeface="EB Garamond"/>
                <a:ea typeface="EB Garamond"/>
                <a:cs typeface="EB Garamond"/>
                <a:sym typeface="EB Garamond"/>
              </a:rPr>
              <a:t>best model</a:t>
            </a:r>
            <a:endParaRPr sz="2400">
              <a:solidFill>
                <a:srgbClr val="FF9900"/>
              </a:solidFill>
              <a:latin typeface="EB Garamond"/>
              <a:ea typeface="EB Garamond"/>
              <a:cs typeface="EB Garamond"/>
              <a:sym typeface="EB Garamond"/>
            </a:endParaRPr>
          </a:p>
        </p:txBody>
      </p:sp>
      <p:sp>
        <p:nvSpPr>
          <p:cNvPr id="742" name="Shape 742"/>
          <p:cNvSpPr txBox="1"/>
          <p:nvPr/>
        </p:nvSpPr>
        <p:spPr>
          <a:xfrm>
            <a:off x="143100" y="1210625"/>
            <a:ext cx="3988500" cy="136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Only 3x3 CONV stride 1, pad 1</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and  2x2 MAX POOL stride 2</a:t>
            </a:r>
            <a:endParaRPr sz="1800">
              <a:solidFill>
                <a:srgbClr val="FFFFFF"/>
              </a:solidFill>
              <a:latin typeface="EB Garamond"/>
              <a:ea typeface="EB Garamond"/>
              <a:cs typeface="EB Garamond"/>
              <a:sym typeface="EB Garamond"/>
            </a:endParaRPr>
          </a:p>
        </p:txBody>
      </p:sp>
      <p:sp>
        <p:nvSpPr>
          <p:cNvPr id="743" name="Shape 743"/>
          <p:cNvSpPr txBox="1"/>
          <p:nvPr/>
        </p:nvSpPr>
        <p:spPr>
          <a:xfrm>
            <a:off x="404638" y="3771625"/>
            <a:ext cx="4620900" cy="62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11.2% top 5 error in ILSVRC 2013</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-&gt; 7.3% top 5 error</a:t>
            </a:r>
            <a:endParaRPr sz="1800">
              <a:solidFill>
                <a:srgbClr val="FFFFFF"/>
              </a:solidFill>
              <a:latin typeface="EB Garamond"/>
              <a:ea typeface="EB Garamond"/>
              <a:cs typeface="EB Garamond"/>
              <a:sym typeface="EB Garamond"/>
            </a:endParaRPr>
          </a:p>
        </p:txBody>
      </p:sp>
      <p:sp>
        <p:nvSpPr>
          <p:cNvPr id="744" name="Shape 744"/>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45" name="Shape 745"/>
          <p:cNvSpPr/>
          <p:nvPr/>
        </p:nvSpPr>
        <p:spPr>
          <a:xfrm>
            <a:off x="7164226" y="989600"/>
            <a:ext cx="616200" cy="2951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Shape 75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51" name="Shape 7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GoogLeNet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Szegedy et al.,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52" name="Shape 7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53" name="Shape 753"/>
          <p:cNvPicPr preferRelativeResize="0"/>
          <p:nvPr/>
        </p:nvPicPr>
        <p:blipFill>
          <a:blip r:embed="rId3">
            <a:alphaModFix/>
          </a:blip>
          <a:stretch>
            <a:fillRect/>
          </a:stretch>
        </p:blipFill>
        <p:spPr>
          <a:xfrm>
            <a:off x="0" y="967685"/>
            <a:ext cx="9143998" cy="2691580"/>
          </a:xfrm>
          <a:prstGeom prst="rect">
            <a:avLst/>
          </a:prstGeom>
          <a:noFill/>
          <a:ln>
            <a:noFill/>
          </a:ln>
        </p:spPr>
      </p:pic>
      <p:pic>
        <p:nvPicPr>
          <p:cNvPr id="754" name="Shape 754"/>
          <p:cNvPicPr preferRelativeResize="0"/>
          <p:nvPr/>
        </p:nvPicPr>
        <p:blipFill rotWithShape="1">
          <a:blip r:embed="rId4">
            <a:alphaModFix/>
          </a:blip>
          <a:srcRect b="0" l="0" r="0" t="0"/>
          <a:stretch/>
        </p:blipFill>
        <p:spPr>
          <a:xfrm>
            <a:off x="5232860" y="3128175"/>
            <a:ext cx="3911140" cy="2015325"/>
          </a:xfrm>
          <a:prstGeom prst="rect">
            <a:avLst/>
          </a:prstGeom>
          <a:noFill/>
          <a:ln>
            <a:noFill/>
          </a:ln>
        </p:spPr>
      </p:pic>
      <p:sp>
        <p:nvSpPr>
          <p:cNvPr id="755" name="Shape 755"/>
          <p:cNvSpPr txBox="1"/>
          <p:nvPr/>
        </p:nvSpPr>
        <p:spPr>
          <a:xfrm>
            <a:off x="1156575" y="3949725"/>
            <a:ext cx="3753300" cy="75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EB Garamond"/>
                <a:ea typeface="EB Garamond"/>
                <a:cs typeface="EB Garamond"/>
                <a:sym typeface="EB Garamond"/>
              </a:rPr>
              <a:t>Inception module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ILSVRC 2014 winner (6.7% top 5 error)</a:t>
            </a:r>
            <a:endParaRPr sz="18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Shape 76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61" name="Shape 76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ResNet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He et al., 2015</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62" name="Shape 762"/>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63" name="Shape 763"/>
          <p:cNvPicPr preferRelativeResize="0"/>
          <p:nvPr/>
        </p:nvPicPr>
        <p:blipFill>
          <a:blip r:embed="rId3">
            <a:alphaModFix/>
          </a:blip>
          <a:stretch>
            <a:fillRect/>
          </a:stretch>
        </p:blipFill>
        <p:spPr>
          <a:xfrm>
            <a:off x="213972" y="989600"/>
            <a:ext cx="2731828" cy="4153900"/>
          </a:xfrm>
          <a:prstGeom prst="rect">
            <a:avLst/>
          </a:prstGeom>
          <a:noFill/>
          <a:ln>
            <a:noFill/>
          </a:ln>
        </p:spPr>
      </p:pic>
      <p:cxnSp>
        <p:nvCxnSpPr>
          <p:cNvPr id="764" name="Shape 764"/>
          <p:cNvCxnSpPr/>
          <p:nvPr/>
        </p:nvCxnSpPr>
        <p:spPr>
          <a:xfrm flipH="1" rot="10800000">
            <a:off x="2256125" y="1638475"/>
            <a:ext cx="1596300" cy="1114200"/>
          </a:xfrm>
          <a:prstGeom prst="straightConnector1">
            <a:avLst/>
          </a:prstGeom>
          <a:noFill/>
          <a:ln cap="flat" cmpd="sng" w="9525">
            <a:solidFill>
              <a:schemeClr val="accent4"/>
            </a:solidFill>
            <a:prstDash val="solid"/>
            <a:round/>
            <a:headEnd len="med" w="med" type="none"/>
            <a:tailEnd len="med" w="med" type="triangle"/>
          </a:ln>
        </p:spPr>
      </p:cxnSp>
      <p:sp>
        <p:nvSpPr>
          <p:cNvPr id="765" name="Shape 765"/>
          <p:cNvSpPr txBox="1"/>
          <p:nvPr/>
        </p:nvSpPr>
        <p:spPr>
          <a:xfrm>
            <a:off x="3852416" y="1100841"/>
            <a:ext cx="2304900" cy="9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EB Garamond"/>
                <a:ea typeface="EB Garamond"/>
                <a:cs typeface="EB Garamond"/>
                <a:sym typeface="EB Garamond"/>
              </a:rPr>
              <a:t>spatial dimension only 56x56!</a:t>
            </a:r>
            <a:endParaRPr sz="1800">
              <a:solidFill>
                <a:schemeClr val="accent4"/>
              </a:solidFill>
              <a:latin typeface="EB Garamond"/>
              <a:ea typeface="EB Garamond"/>
              <a:cs typeface="EB Garamond"/>
              <a:sym typeface="EB Garamond"/>
            </a:endParaRPr>
          </a:p>
        </p:txBody>
      </p:sp>
      <p:pic>
        <p:nvPicPr>
          <p:cNvPr id="766" name="Shape 766"/>
          <p:cNvPicPr preferRelativeResize="0"/>
          <p:nvPr/>
        </p:nvPicPr>
        <p:blipFill>
          <a:blip r:embed="rId4">
            <a:alphaModFix/>
          </a:blip>
          <a:stretch>
            <a:fillRect/>
          </a:stretch>
        </p:blipFill>
        <p:spPr>
          <a:xfrm>
            <a:off x="4018475" y="2355516"/>
            <a:ext cx="3263110" cy="17570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943138" y="0"/>
            <a:ext cx="7384185"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Shape 77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72" name="Shape 77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73" name="Shape 773"/>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74" name="Shape 774"/>
          <p:cNvSpPr txBox="1"/>
          <p:nvPr/>
        </p:nvSpPr>
        <p:spPr>
          <a:xfrm>
            <a:off x="6107075" y="3666525"/>
            <a:ext cx="2488500" cy="62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accent4"/>
                </a:solidFill>
                <a:latin typeface="EB Garamond"/>
                <a:ea typeface="EB Garamond"/>
                <a:cs typeface="EB Garamond"/>
                <a:sym typeface="EB Garamond"/>
              </a:rPr>
              <a:t>ILSVRC 2015 winner </a:t>
            </a:r>
            <a:endParaRPr sz="1800">
              <a:solidFill>
                <a:schemeClr val="accent4"/>
              </a:solidFill>
              <a:latin typeface="EB Garamond"/>
              <a:ea typeface="EB Garamond"/>
              <a:cs typeface="EB Garamond"/>
              <a:sym typeface="EB Garamond"/>
            </a:endParaRPr>
          </a:p>
          <a:p>
            <a:pPr indent="0" lvl="0" marL="0" rtl="0">
              <a:spcBef>
                <a:spcPts val="0"/>
              </a:spcBef>
              <a:spcAft>
                <a:spcPts val="0"/>
              </a:spcAft>
              <a:buNone/>
            </a:pPr>
            <a:r>
              <a:rPr lang="en" sz="1800">
                <a:solidFill>
                  <a:schemeClr val="accent4"/>
                </a:solidFill>
                <a:latin typeface="EB Garamond"/>
                <a:ea typeface="EB Garamond"/>
                <a:cs typeface="EB Garamond"/>
                <a:sym typeface="EB Garamond"/>
              </a:rPr>
              <a:t>(3.6% top 5 error)</a:t>
            </a:r>
            <a:endParaRPr sz="1800">
              <a:solidFill>
                <a:schemeClr val="accent4"/>
              </a:solidFill>
            </a:endParaRPr>
          </a:p>
        </p:txBody>
      </p:sp>
      <p:pic>
        <p:nvPicPr>
          <p:cNvPr id="775" name="Shape 775"/>
          <p:cNvPicPr preferRelativeResize="0"/>
          <p:nvPr/>
        </p:nvPicPr>
        <p:blipFill>
          <a:blip r:embed="rId3">
            <a:alphaModFix/>
          </a:blip>
          <a:stretch>
            <a:fillRect/>
          </a:stretch>
        </p:blipFill>
        <p:spPr>
          <a:xfrm>
            <a:off x="502600" y="1423700"/>
            <a:ext cx="5559774" cy="3120825"/>
          </a:xfrm>
          <a:prstGeom prst="rect">
            <a:avLst/>
          </a:prstGeom>
          <a:noFill/>
          <a:ln cap="flat" cmpd="sng" w="9525">
            <a:solidFill>
              <a:srgbClr val="666666"/>
            </a:solidFill>
            <a:prstDash val="solid"/>
            <a:round/>
            <a:headEnd len="sm" w="sm" type="none"/>
            <a:tailEnd len="sm" w="sm" type="none"/>
          </a:ln>
        </p:spPr>
      </p:pic>
      <p:sp>
        <p:nvSpPr>
          <p:cNvPr id="776" name="Shape 776"/>
          <p:cNvSpPr txBox="1"/>
          <p:nvPr/>
        </p:nvSpPr>
        <p:spPr>
          <a:xfrm>
            <a:off x="502601" y="4680175"/>
            <a:ext cx="4956600" cy="35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sp>
        <p:nvSpPr>
          <p:cNvPr id="777" name="Shape 777"/>
          <p:cNvSpPr txBox="1"/>
          <p:nvPr/>
        </p:nvSpPr>
        <p:spPr>
          <a:xfrm>
            <a:off x="6107075" y="1423700"/>
            <a:ext cx="2343000" cy="216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2-3 weeks of training on 8 GPU machine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a:p>
            <a:pPr indent="0" lvl="0" marL="0">
              <a:spcBef>
                <a:spcPts val="0"/>
              </a:spcBef>
              <a:spcAft>
                <a:spcPts val="0"/>
              </a:spcAft>
              <a:buNone/>
            </a:pPr>
            <a:r>
              <a:rPr lang="en" sz="1800">
                <a:solidFill>
                  <a:srgbClr val="FFFFFF"/>
                </a:solidFill>
                <a:latin typeface="EB Garamond"/>
                <a:ea typeface="EB Garamond"/>
                <a:cs typeface="EB Garamond"/>
                <a:sym typeface="EB Garamond"/>
              </a:rPr>
              <a:t>at runtime: faster than a VGGNet! </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(even though it has 8x more layers)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Shape 78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83" name="Shape 78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84" name="Shape 784"/>
          <p:cNvSpPr txBox="1"/>
          <p:nvPr/>
        </p:nvSpPr>
        <p:spPr>
          <a:xfrm>
            <a:off x="651757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7</a:t>
            </a:r>
            <a:endParaRPr>
              <a:solidFill>
                <a:srgbClr val="FFFFFF"/>
              </a:solidFill>
              <a:latin typeface="EB Garamond"/>
              <a:ea typeface="EB Garamond"/>
              <a:cs typeface="EB Garamond"/>
              <a:sym typeface="EB Garamond"/>
            </a:endParaRPr>
          </a:p>
        </p:txBody>
      </p:sp>
      <p:sp>
        <p:nvSpPr>
          <p:cNvPr id="785" name="Shape 785"/>
          <p:cNvSpPr txBox="1"/>
          <p:nvPr/>
        </p:nvSpPr>
        <p:spPr>
          <a:xfrm>
            <a:off x="1167125" y="4812025"/>
            <a:ext cx="4718100" cy="28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pic>
        <p:nvPicPr>
          <p:cNvPr id="786" name="Shape 786"/>
          <p:cNvPicPr preferRelativeResize="0"/>
          <p:nvPr/>
        </p:nvPicPr>
        <p:blipFill>
          <a:blip r:embed="rId3">
            <a:alphaModFix/>
          </a:blip>
          <a:stretch>
            <a:fillRect/>
          </a:stretch>
        </p:blipFill>
        <p:spPr>
          <a:xfrm>
            <a:off x="1167125" y="989600"/>
            <a:ext cx="6809747" cy="38224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Visualizing ConvNet Features</a:t>
            </a:r>
            <a:endParaRPr sz="4000">
              <a:latin typeface="Georgia"/>
              <a:ea typeface="Georgia"/>
              <a:cs typeface="Georgia"/>
              <a:sym typeface="Georgia"/>
            </a:endParaRPr>
          </a:p>
        </p:txBody>
      </p:sp>
      <p:pic>
        <p:nvPicPr>
          <p:cNvPr id="792" name="Shape 792"/>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id="797" name="Shape 797"/>
          <p:cNvPicPr preferRelativeResize="0"/>
          <p:nvPr/>
        </p:nvPicPr>
        <p:blipFill rotWithShape="1">
          <a:blip r:embed="rId3">
            <a:alphaModFix/>
          </a:blip>
          <a:srcRect b="0" l="9279" r="25734" t="0"/>
          <a:stretch/>
        </p:blipFill>
        <p:spPr>
          <a:xfrm>
            <a:off x="136375" y="1656900"/>
            <a:ext cx="1625274" cy="1406824"/>
          </a:xfrm>
          <a:prstGeom prst="rect">
            <a:avLst/>
          </a:prstGeom>
          <a:noFill/>
          <a:ln>
            <a:noFill/>
          </a:ln>
        </p:spPr>
      </p:pic>
      <p:pic>
        <p:nvPicPr>
          <p:cNvPr id="798" name="Shape 798"/>
          <p:cNvPicPr preferRelativeResize="0"/>
          <p:nvPr/>
        </p:nvPicPr>
        <p:blipFill rotWithShape="1">
          <a:blip r:embed="rId4">
            <a:alphaModFix/>
          </a:blip>
          <a:srcRect b="0" l="0" r="0" t="0"/>
          <a:stretch/>
        </p:blipFill>
        <p:spPr>
          <a:xfrm>
            <a:off x="1856100" y="1546963"/>
            <a:ext cx="5216275" cy="1744775"/>
          </a:xfrm>
          <a:prstGeom prst="rect">
            <a:avLst/>
          </a:prstGeom>
          <a:noFill/>
          <a:ln>
            <a:noFill/>
          </a:ln>
        </p:spPr>
      </p:pic>
      <p:sp>
        <p:nvSpPr>
          <p:cNvPr id="799" name="Shape 799"/>
          <p:cNvSpPr txBox="1"/>
          <p:nvPr/>
        </p:nvSpPr>
        <p:spPr>
          <a:xfrm>
            <a:off x="296363" y="1462250"/>
            <a:ext cx="1305300" cy="21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u="sng">
                <a:solidFill>
                  <a:srgbClr val="999999"/>
                </a:solidFill>
                <a:hlinkClick r:id="rId5"/>
              </a:rPr>
              <a:t>This image</a:t>
            </a:r>
            <a:r>
              <a:rPr lang="en" sz="600">
                <a:solidFill>
                  <a:srgbClr val="999999"/>
                </a:solidFill>
              </a:rPr>
              <a:t> is </a:t>
            </a:r>
            <a:r>
              <a:rPr lang="en" sz="600" u="sng">
                <a:solidFill>
                  <a:srgbClr val="999999"/>
                </a:solidFill>
                <a:hlinkClick r:id="rId6"/>
              </a:rPr>
              <a:t>CC0 public domain</a:t>
            </a:r>
            <a:endParaRPr sz="600">
              <a:solidFill>
                <a:srgbClr val="999999"/>
              </a:solidFill>
            </a:endParaRPr>
          </a:p>
        </p:txBody>
      </p:sp>
      <p:sp>
        <p:nvSpPr>
          <p:cNvPr id="800" name="Shape 800"/>
          <p:cNvSpPr txBox="1"/>
          <p:nvPr/>
        </p:nvSpPr>
        <p:spPr>
          <a:xfrm>
            <a:off x="7134400" y="1970825"/>
            <a:ext cx="1821900" cy="57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Class Scores: </a:t>
            </a:r>
            <a:endParaRPr sz="1800">
              <a:solidFill>
                <a:srgbClr val="FFFFFF"/>
              </a:solidFill>
            </a:endParaRPr>
          </a:p>
          <a:p>
            <a:pPr indent="0" lvl="0" marL="0" rtl="0">
              <a:spcBef>
                <a:spcPts val="0"/>
              </a:spcBef>
              <a:spcAft>
                <a:spcPts val="0"/>
              </a:spcAft>
              <a:buNone/>
            </a:pPr>
            <a:r>
              <a:rPr lang="en" sz="1800">
                <a:solidFill>
                  <a:srgbClr val="FFFFFF"/>
                </a:solidFill>
              </a:rPr>
              <a:t>1000 numbers</a:t>
            </a:r>
            <a:endParaRPr sz="1800">
              <a:solidFill>
                <a:srgbClr val="FFFFFF"/>
              </a:solidFill>
            </a:endParaRPr>
          </a:p>
        </p:txBody>
      </p:sp>
      <p:sp>
        <p:nvSpPr>
          <p:cNvPr id="801" name="Shape 801"/>
          <p:cNvSpPr txBox="1"/>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rgbClr val="FFFFFF"/>
                </a:solidFill>
              </a:rPr>
              <a:t>What’s going on inside ConvNets?</a:t>
            </a:r>
            <a:endParaRPr sz="3000">
              <a:solidFill>
                <a:srgbClr val="FFFFFF"/>
              </a:solidFill>
            </a:endParaRPr>
          </a:p>
        </p:txBody>
      </p:sp>
      <p:sp>
        <p:nvSpPr>
          <p:cNvPr id="802" name="Shape 802"/>
          <p:cNvSpPr txBox="1"/>
          <p:nvPr/>
        </p:nvSpPr>
        <p:spPr>
          <a:xfrm>
            <a:off x="230975" y="3254650"/>
            <a:ext cx="1436100" cy="5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Input Image:</a:t>
            </a:r>
            <a:endParaRPr sz="1200">
              <a:solidFill>
                <a:srgbClr val="FFFFFF"/>
              </a:solidFill>
            </a:endParaRPr>
          </a:p>
          <a:p>
            <a:pPr indent="0" lvl="0" marL="0" rtl="0" algn="ctr">
              <a:spcBef>
                <a:spcPts val="0"/>
              </a:spcBef>
              <a:spcAft>
                <a:spcPts val="0"/>
              </a:spcAft>
              <a:buNone/>
            </a:pPr>
            <a:r>
              <a:rPr lang="en" sz="1200">
                <a:solidFill>
                  <a:srgbClr val="FFFFFF"/>
                </a:solidFill>
              </a:rPr>
              <a:t>3 x 224 x 224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sp>
        <p:nvSpPr>
          <p:cNvPr id="803" name="Shape 803"/>
          <p:cNvSpPr txBox="1"/>
          <p:nvPr/>
        </p:nvSpPr>
        <p:spPr>
          <a:xfrm>
            <a:off x="2045850" y="3841025"/>
            <a:ext cx="5052300" cy="34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What are the intermediate features looking for?</a:t>
            </a:r>
            <a:endParaRPr sz="1800">
              <a:solidFill>
                <a:srgbClr val="FF0000"/>
              </a:solidFill>
            </a:endParaRPr>
          </a:p>
        </p:txBody>
      </p:sp>
      <p:cxnSp>
        <p:nvCxnSpPr>
          <p:cNvPr id="804" name="Shape 804"/>
          <p:cNvCxnSpPr/>
          <p:nvPr/>
        </p:nvCxnSpPr>
        <p:spPr>
          <a:xfrm rot="10800000">
            <a:off x="2660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5" name="Shape 805"/>
          <p:cNvCxnSpPr/>
          <p:nvPr/>
        </p:nvCxnSpPr>
        <p:spPr>
          <a:xfrm rot="10800000">
            <a:off x="3422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6" name="Shape 806"/>
          <p:cNvCxnSpPr/>
          <p:nvPr/>
        </p:nvCxnSpPr>
        <p:spPr>
          <a:xfrm rot="10800000">
            <a:off x="4256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7" name="Shape 807"/>
          <p:cNvCxnSpPr/>
          <p:nvPr/>
        </p:nvCxnSpPr>
        <p:spPr>
          <a:xfrm rot="10800000">
            <a:off x="5018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8" name="Shape 808"/>
          <p:cNvCxnSpPr/>
          <p:nvPr/>
        </p:nvCxnSpPr>
        <p:spPr>
          <a:xfrm rot="10800000">
            <a:off x="566725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9" name="Shape 809"/>
          <p:cNvCxnSpPr/>
          <p:nvPr/>
        </p:nvCxnSpPr>
        <p:spPr>
          <a:xfrm rot="10800000">
            <a:off x="623292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10" name="Shape 810"/>
          <p:cNvCxnSpPr/>
          <p:nvPr/>
        </p:nvCxnSpPr>
        <p:spPr>
          <a:xfrm rot="10800000">
            <a:off x="6622975" y="3321850"/>
            <a:ext cx="0" cy="588900"/>
          </a:xfrm>
          <a:prstGeom prst="straightConnector1">
            <a:avLst/>
          </a:prstGeom>
          <a:noFill/>
          <a:ln cap="flat" cmpd="sng" w="28575">
            <a:solidFill>
              <a:srgbClr val="FF0000"/>
            </a:solidFill>
            <a:prstDash val="solid"/>
            <a:round/>
            <a:headEnd len="med" w="med" type="none"/>
            <a:tailEnd len="med" w="med" type="triangle"/>
          </a:ln>
        </p:spPr>
      </p:cxnSp>
      <p:sp>
        <p:nvSpPr>
          <p:cNvPr id="811" name="Shape 811"/>
          <p:cNvSpPr txBox="1"/>
          <p:nvPr/>
        </p:nvSpPr>
        <p:spPr>
          <a:xfrm>
            <a:off x="0" y="4317150"/>
            <a:ext cx="4536000" cy="32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a:solidFill>
                  <a:srgbClr val="FFFFFF"/>
                </a:solidFill>
              </a:rPr>
              <a:t>Krizhevsky et al, “ImageNet Classification with Deep Convolutional Neural Networks”, NIPS 2012.</a:t>
            </a:r>
            <a:br>
              <a:rPr lang="en" sz="600">
                <a:solidFill>
                  <a:srgbClr val="FFFFFF"/>
                </a:solidFill>
              </a:rPr>
            </a:br>
            <a:r>
              <a:rPr lang="en" sz="600">
                <a:solidFill>
                  <a:srgbClr val="FFFFFF"/>
                </a:solidFill>
              </a:rPr>
              <a:t>Figure reproduced with permission.</a:t>
            </a:r>
            <a:endParaRPr sz="6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Shape 816"/>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17" name="Shape 81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18" name="Shape 818"/>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19" name="Shape 819"/>
          <p:cNvPicPr preferRelativeResize="0"/>
          <p:nvPr/>
        </p:nvPicPr>
        <p:blipFill>
          <a:blip r:embed="rId3">
            <a:alphaModFix/>
          </a:blip>
          <a:stretch>
            <a:fillRect/>
          </a:stretch>
        </p:blipFill>
        <p:spPr>
          <a:xfrm rot="-5400000">
            <a:off x="5769550" y="2212020"/>
            <a:ext cx="4136900" cy="1552725"/>
          </a:xfrm>
          <a:prstGeom prst="rect">
            <a:avLst/>
          </a:prstGeom>
          <a:noFill/>
          <a:ln>
            <a:noFill/>
          </a:ln>
        </p:spPr>
      </p:pic>
      <p:sp>
        <p:nvSpPr>
          <p:cNvPr id="820" name="Shape 820"/>
          <p:cNvSpPr txBox="1"/>
          <p:nvPr/>
        </p:nvSpPr>
        <p:spPr>
          <a:xfrm>
            <a:off x="6627125" y="3795175"/>
            <a:ext cx="1016700" cy="35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4"/>
                </a:solidFill>
              </a:rPr>
              <a:t>conv1</a:t>
            </a:r>
            <a:endParaRPr>
              <a:solidFill>
                <a:schemeClr val="accent4"/>
              </a:solidFill>
            </a:endParaRPr>
          </a:p>
        </p:txBody>
      </p:sp>
      <p:pic>
        <p:nvPicPr>
          <p:cNvPr id="821" name="Shape 821"/>
          <p:cNvPicPr preferRelativeResize="0"/>
          <p:nvPr/>
        </p:nvPicPr>
        <p:blipFill>
          <a:blip r:embed="rId4">
            <a:alphaModFix/>
          </a:blip>
          <a:stretch>
            <a:fillRect/>
          </a:stretch>
        </p:blipFill>
        <p:spPr>
          <a:xfrm>
            <a:off x="825000" y="1525738"/>
            <a:ext cx="4162425" cy="2743200"/>
          </a:xfrm>
          <a:prstGeom prst="rect">
            <a:avLst/>
          </a:prstGeom>
          <a:noFill/>
          <a:ln>
            <a:noFill/>
          </a:ln>
        </p:spPr>
      </p:pic>
      <p:cxnSp>
        <p:nvCxnSpPr>
          <p:cNvPr id="822" name="Shape 822"/>
          <p:cNvCxnSpPr/>
          <p:nvPr/>
        </p:nvCxnSpPr>
        <p:spPr>
          <a:xfrm rot="10800000">
            <a:off x="4938625" y="3527575"/>
            <a:ext cx="2169300" cy="8850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Shape 8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28" name="Shape 8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First layers: n</a:t>
            </a:r>
            <a:r>
              <a:rPr b="1" lang="en">
                <a:latin typeface="Georgia"/>
                <a:ea typeface="Georgia"/>
                <a:cs typeface="Georgia"/>
                <a:sym typeface="Georgia"/>
              </a:rPr>
              <a:t>etworks learn similar features</a:t>
            </a:r>
            <a:endParaRPr b="1">
              <a:latin typeface="Georgia"/>
              <a:ea typeface="Georgia"/>
              <a:cs typeface="Georgia"/>
              <a:sym typeface="Georgia"/>
            </a:endParaRPr>
          </a:p>
        </p:txBody>
      </p:sp>
      <p:sp>
        <p:nvSpPr>
          <p:cNvPr id="829" name="Shape 829"/>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30" name="Shape 830"/>
          <p:cNvPicPr preferRelativeResize="0"/>
          <p:nvPr/>
        </p:nvPicPr>
        <p:blipFill>
          <a:blip r:embed="rId3">
            <a:alphaModFix/>
          </a:blip>
          <a:stretch>
            <a:fillRect/>
          </a:stretch>
        </p:blipFill>
        <p:spPr>
          <a:xfrm>
            <a:off x="608138" y="1105525"/>
            <a:ext cx="2369522" cy="1777150"/>
          </a:xfrm>
          <a:prstGeom prst="rect">
            <a:avLst/>
          </a:prstGeom>
          <a:noFill/>
          <a:ln>
            <a:noFill/>
          </a:ln>
        </p:spPr>
      </p:pic>
      <p:pic>
        <p:nvPicPr>
          <p:cNvPr id="831" name="Shape 831"/>
          <p:cNvPicPr preferRelativeResize="0"/>
          <p:nvPr/>
        </p:nvPicPr>
        <p:blipFill>
          <a:blip r:embed="rId4">
            <a:alphaModFix/>
          </a:blip>
          <a:stretch>
            <a:fillRect/>
          </a:stretch>
        </p:blipFill>
        <p:spPr>
          <a:xfrm>
            <a:off x="3068675" y="1105525"/>
            <a:ext cx="2849900" cy="1777150"/>
          </a:xfrm>
          <a:prstGeom prst="rect">
            <a:avLst/>
          </a:prstGeom>
          <a:noFill/>
          <a:ln>
            <a:noFill/>
          </a:ln>
        </p:spPr>
      </p:pic>
      <p:pic>
        <p:nvPicPr>
          <p:cNvPr id="832" name="Shape 832"/>
          <p:cNvPicPr preferRelativeResize="0"/>
          <p:nvPr/>
        </p:nvPicPr>
        <p:blipFill>
          <a:blip r:embed="rId5">
            <a:alphaModFix/>
          </a:blip>
          <a:stretch>
            <a:fillRect/>
          </a:stretch>
        </p:blipFill>
        <p:spPr>
          <a:xfrm>
            <a:off x="536412" y="3014625"/>
            <a:ext cx="3537325" cy="1445800"/>
          </a:xfrm>
          <a:prstGeom prst="rect">
            <a:avLst/>
          </a:prstGeom>
          <a:noFill/>
          <a:ln>
            <a:noFill/>
          </a:ln>
        </p:spPr>
      </p:pic>
      <p:pic>
        <p:nvPicPr>
          <p:cNvPr id="833" name="Shape 833"/>
          <p:cNvPicPr preferRelativeResize="0"/>
          <p:nvPr/>
        </p:nvPicPr>
        <p:blipFill>
          <a:blip r:embed="rId6">
            <a:alphaModFix/>
          </a:blip>
          <a:stretch>
            <a:fillRect/>
          </a:stretch>
        </p:blipFill>
        <p:spPr>
          <a:xfrm>
            <a:off x="6079662" y="2917350"/>
            <a:ext cx="2527925" cy="2139475"/>
          </a:xfrm>
          <a:prstGeom prst="rect">
            <a:avLst/>
          </a:prstGeom>
          <a:noFill/>
          <a:ln>
            <a:noFill/>
          </a:ln>
        </p:spPr>
      </p:pic>
      <p:pic>
        <p:nvPicPr>
          <p:cNvPr id="834" name="Shape 834"/>
          <p:cNvPicPr preferRelativeResize="0"/>
          <p:nvPr/>
        </p:nvPicPr>
        <p:blipFill>
          <a:blip r:embed="rId7">
            <a:alphaModFix/>
          </a:blip>
          <a:stretch>
            <a:fillRect/>
          </a:stretch>
        </p:blipFill>
        <p:spPr>
          <a:xfrm>
            <a:off x="4143821" y="3014625"/>
            <a:ext cx="1865766" cy="1858125"/>
          </a:xfrm>
          <a:prstGeom prst="rect">
            <a:avLst/>
          </a:prstGeom>
          <a:noFill/>
          <a:ln>
            <a:noFill/>
          </a:ln>
        </p:spPr>
      </p:pic>
      <p:pic>
        <p:nvPicPr>
          <p:cNvPr id="835" name="Shape 835"/>
          <p:cNvPicPr preferRelativeResize="0"/>
          <p:nvPr/>
        </p:nvPicPr>
        <p:blipFill>
          <a:blip r:embed="rId8">
            <a:alphaModFix/>
          </a:blip>
          <a:stretch>
            <a:fillRect/>
          </a:stretch>
        </p:blipFill>
        <p:spPr>
          <a:xfrm>
            <a:off x="5963163" y="1108900"/>
            <a:ext cx="2644425" cy="175022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Shape 84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41" name="Shape 84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42" name="Shape 842"/>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a:p>
            <a:pPr indent="0" lvl="0" marL="0">
              <a:spcBef>
                <a:spcPts val="0"/>
              </a:spcBef>
              <a:spcAft>
                <a:spcPts val="0"/>
              </a:spcAft>
              <a:buNone/>
            </a:pPr>
            <a:r>
              <a:rPr lang="en" sz="1050">
                <a:solidFill>
                  <a:srgbClr val="FFFFFF"/>
                </a:solidFill>
                <a:latin typeface="EB Garamond"/>
                <a:ea typeface="EB Garamond"/>
                <a:cs typeface="EB Garamond"/>
                <a:sym typeface="EB Garamond"/>
              </a:rPr>
              <a:t>Filters from ConvNetJS CIFAR-10 model</a:t>
            </a:r>
            <a:endParaRPr sz="105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050">
              <a:solidFill>
                <a:srgbClr val="FFFFFF"/>
              </a:solidFill>
              <a:latin typeface="EB Garamond"/>
              <a:ea typeface="EB Garamond"/>
              <a:cs typeface="EB Garamond"/>
              <a:sym typeface="EB Garamond"/>
            </a:endParaRPr>
          </a:p>
        </p:txBody>
      </p:sp>
      <p:pic>
        <p:nvPicPr>
          <p:cNvPr id="843" name="Shape 843"/>
          <p:cNvPicPr preferRelativeResize="0"/>
          <p:nvPr/>
        </p:nvPicPr>
        <p:blipFill>
          <a:blip r:embed="rId3">
            <a:alphaModFix/>
          </a:blip>
          <a:stretch>
            <a:fillRect/>
          </a:stretch>
        </p:blipFill>
        <p:spPr>
          <a:xfrm>
            <a:off x="527724" y="3084242"/>
            <a:ext cx="4411392" cy="1523658"/>
          </a:xfrm>
          <a:prstGeom prst="rect">
            <a:avLst/>
          </a:prstGeom>
          <a:noFill/>
          <a:ln>
            <a:noFill/>
          </a:ln>
        </p:spPr>
      </p:pic>
      <p:pic>
        <p:nvPicPr>
          <p:cNvPr id="844" name="Shape 844"/>
          <p:cNvPicPr preferRelativeResize="0"/>
          <p:nvPr/>
        </p:nvPicPr>
        <p:blipFill>
          <a:blip r:embed="rId4">
            <a:alphaModFix/>
          </a:blip>
          <a:stretch>
            <a:fillRect/>
          </a:stretch>
        </p:blipFill>
        <p:spPr>
          <a:xfrm>
            <a:off x="527712" y="1234762"/>
            <a:ext cx="4411415" cy="1808586"/>
          </a:xfrm>
          <a:prstGeom prst="rect">
            <a:avLst/>
          </a:prstGeom>
          <a:noFill/>
          <a:ln>
            <a:noFill/>
          </a:ln>
        </p:spPr>
      </p:pic>
      <p:pic>
        <p:nvPicPr>
          <p:cNvPr id="845" name="Shape 845"/>
          <p:cNvPicPr preferRelativeResize="0"/>
          <p:nvPr/>
        </p:nvPicPr>
        <p:blipFill>
          <a:blip r:embed="rId5">
            <a:alphaModFix/>
          </a:blip>
          <a:stretch>
            <a:fillRect/>
          </a:stretch>
        </p:blipFill>
        <p:spPr>
          <a:xfrm rot="-5400000">
            <a:off x="5549425" y="2065812"/>
            <a:ext cx="3762935" cy="1497213"/>
          </a:xfrm>
          <a:prstGeom prst="rect">
            <a:avLst/>
          </a:prstGeom>
          <a:noFill/>
          <a:ln>
            <a:noFill/>
          </a:ln>
        </p:spPr>
      </p:pic>
      <p:sp>
        <p:nvSpPr>
          <p:cNvPr id="846" name="Shape 846"/>
          <p:cNvSpPr/>
          <p:nvPr/>
        </p:nvSpPr>
        <p:spPr>
          <a:xfrm>
            <a:off x="6733596" y="3876895"/>
            <a:ext cx="1394700" cy="445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7" name="Shape 847"/>
          <p:cNvCxnSpPr>
            <a:stCxn id="846" idx="1"/>
            <a:endCxn id="843" idx="3"/>
          </p:cNvCxnSpPr>
          <p:nvPr/>
        </p:nvCxnSpPr>
        <p:spPr>
          <a:xfrm rot="10800000">
            <a:off x="4938996" y="3845995"/>
            <a:ext cx="1794600" cy="253500"/>
          </a:xfrm>
          <a:prstGeom prst="straightConnector1">
            <a:avLst/>
          </a:prstGeom>
          <a:noFill/>
          <a:ln cap="flat" cmpd="sng" w="9525">
            <a:solidFill>
              <a:schemeClr val="accent4"/>
            </a:solidFill>
            <a:prstDash val="solid"/>
            <a:round/>
            <a:headEnd len="med" w="med" type="none"/>
            <a:tailEnd len="med" w="med" type="triangle"/>
          </a:ln>
        </p:spPr>
      </p:cxnSp>
      <p:sp>
        <p:nvSpPr>
          <p:cNvPr id="848" name="Shape 848"/>
          <p:cNvSpPr/>
          <p:nvPr/>
        </p:nvSpPr>
        <p:spPr>
          <a:xfrm>
            <a:off x="6806903" y="3188895"/>
            <a:ext cx="1008000" cy="5823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9" name="Shape 849"/>
          <p:cNvCxnSpPr>
            <a:stCxn id="848" idx="1"/>
          </p:cNvCxnSpPr>
          <p:nvPr/>
        </p:nvCxnSpPr>
        <p:spPr>
          <a:xfrm rot="10800000">
            <a:off x="4957703" y="2780445"/>
            <a:ext cx="1849200" cy="699600"/>
          </a:xfrm>
          <a:prstGeom prst="straightConnector1">
            <a:avLst/>
          </a:prstGeom>
          <a:noFill/>
          <a:ln cap="flat" cmpd="sng" w="9525">
            <a:solidFill>
              <a:schemeClr val="accent4"/>
            </a:solidFill>
            <a:prstDash val="solid"/>
            <a:round/>
            <a:headEnd len="med" w="med" type="none"/>
            <a:tailEnd len="med" w="med" type="triangle"/>
          </a:ln>
        </p:spPr>
      </p:cxnSp>
      <p:sp>
        <p:nvSpPr>
          <p:cNvPr id="850" name="Shape 850"/>
          <p:cNvSpPr txBox="1"/>
          <p:nvPr/>
        </p:nvSpPr>
        <p:spPr>
          <a:xfrm>
            <a:off x="2734769" y="4718945"/>
            <a:ext cx="5007900" cy="52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Filters from higher layers don’t make much sense</a:t>
            </a:r>
            <a:endParaRPr b="1" sz="1800">
              <a:solidFill>
                <a:srgbClr val="FFFFFF"/>
              </a:solidFill>
              <a:latin typeface="EB Garamond"/>
              <a:ea typeface="EB Garamond"/>
              <a:cs typeface="EB Garamond"/>
              <a:sym typeface="EB Garamon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Shape 855"/>
          <p:cNvPicPr preferRelativeResize="0"/>
          <p:nvPr/>
        </p:nvPicPr>
        <p:blipFill>
          <a:blip r:embed="rId3">
            <a:alphaModFix/>
          </a:blip>
          <a:stretch>
            <a:fillRect/>
          </a:stretch>
        </p:blipFill>
        <p:spPr>
          <a:xfrm>
            <a:off x="152400" y="152400"/>
            <a:ext cx="8839199" cy="448106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Shape 8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1" name="Shape 8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2" name="Shape 862"/>
          <p:cNvPicPr preferRelativeResize="0"/>
          <p:nvPr/>
        </p:nvPicPr>
        <p:blipFill>
          <a:blip r:embed="rId3">
            <a:alphaModFix/>
          </a:blip>
          <a:stretch>
            <a:fillRect/>
          </a:stretch>
        </p:blipFill>
        <p:spPr>
          <a:xfrm>
            <a:off x="20100" y="252825"/>
            <a:ext cx="9144000" cy="4635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Shape 8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8" name="Shape 8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9" name="Shape 869"/>
          <p:cNvPicPr preferRelativeResize="0"/>
          <p:nvPr/>
        </p:nvPicPr>
        <p:blipFill>
          <a:blip r:embed="rId3">
            <a:alphaModFix/>
          </a:blip>
          <a:stretch>
            <a:fillRect/>
          </a:stretch>
        </p:blipFill>
        <p:spPr>
          <a:xfrm>
            <a:off x="0" y="257569"/>
            <a:ext cx="9144003" cy="46260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45" name="Shape 145"/>
          <p:cNvPicPr preferRelativeResize="0"/>
          <p:nvPr/>
        </p:nvPicPr>
        <p:blipFill>
          <a:blip r:embed="rId3">
            <a:alphaModFix/>
          </a:blip>
          <a:stretch>
            <a:fillRect/>
          </a:stretch>
        </p:blipFill>
        <p:spPr>
          <a:xfrm>
            <a:off x="223250" y="0"/>
            <a:ext cx="8697505" cy="51435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Shape 874"/>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75" name="Shape 87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76" name="Shape 876"/>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p:txBody>
      </p:sp>
      <p:sp>
        <p:nvSpPr>
          <p:cNvPr id="877" name="Shape 877"/>
          <p:cNvSpPr txBox="1"/>
          <p:nvPr/>
        </p:nvSpPr>
        <p:spPr>
          <a:xfrm>
            <a:off x="935100" y="1161138"/>
            <a:ext cx="2077800" cy="5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an image</a:t>
            </a:r>
            <a:endParaRPr sz="1800">
              <a:solidFill>
                <a:srgbClr val="FFFFFF"/>
              </a:solidFill>
              <a:latin typeface="EB Garamond"/>
              <a:ea typeface="EB Garamond"/>
              <a:cs typeface="EB Garamond"/>
              <a:sym typeface="EB Garamond"/>
            </a:endParaRPr>
          </a:p>
        </p:txBody>
      </p:sp>
      <p:pic>
        <p:nvPicPr>
          <p:cNvPr id="878" name="Shape 878"/>
          <p:cNvPicPr preferRelativeResize="0"/>
          <p:nvPr/>
        </p:nvPicPr>
        <p:blipFill>
          <a:blip r:embed="rId3">
            <a:alphaModFix/>
          </a:blip>
          <a:stretch>
            <a:fillRect/>
          </a:stretch>
        </p:blipFill>
        <p:spPr>
          <a:xfrm>
            <a:off x="3357272" y="1603851"/>
            <a:ext cx="4593198" cy="1723950"/>
          </a:xfrm>
          <a:prstGeom prst="rect">
            <a:avLst/>
          </a:prstGeom>
          <a:noFill/>
          <a:ln>
            <a:noFill/>
          </a:ln>
        </p:spPr>
      </p:pic>
      <p:pic>
        <p:nvPicPr>
          <p:cNvPr id="879" name="Shape 879"/>
          <p:cNvPicPr preferRelativeResize="0"/>
          <p:nvPr/>
        </p:nvPicPr>
        <p:blipFill>
          <a:blip r:embed="rId4">
            <a:alphaModFix/>
          </a:blip>
          <a:stretch>
            <a:fillRect/>
          </a:stretch>
        </p:blipFill>
        <p:spPr>
          <a:xfrm>
            <a:off x="865975" y="1603859"/>
            <a:ext cx="2077800" cy="1723940"/>
          </a:xfrm>
          <a:prstGeom prst="rect">
            <a:avLst/>
          </a:prstGeom>
          <a:noFill/>
          <a:ln>
            <a:noFill/>
          </a:ln>
        </p:spPr>
      </p:pic>
      <p:sp>
        <p:nvSpPr>
          <p:cNvPr id="880" name="Shape 880"/>
          <p:cNvSpPr txBox="1"/>
          <p:nvPr/>
        </p:nvSpPr>
        <p:spPr>
          <a:xfrm>
            <a:off x="3357275" y="1146900"/>
            <a:ext cx="4427400" cy="53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 layer and a neuron in a CNN</a:t>
            </a:r>
            <a:endParaRPr sz="1800">
              <a:solidFill>
                <a:srgbClr val="FFFFFF"/>
              </a:solidFill>
              <a:latin typeface="EB Garamond"/>
              <a:ea typeface="EB Garamond"/>
              <a:cs typeface="EB Garamond"/>
              <a:sym typeface="EB Garamond"/>
            </a:endParaRPr>
          </a:p>
        </p:txBody>
      </p:sp>
      <p:cxnSp>
        <p:nvCxnSpPr>
          <p:cNvPr id="881" name="Shape 881"/>
          <p:cNvCxnSpPr/>
          <p:nvPr/>
        </p:nvCxnSpPr>
        <p:spPr>
          <a:xfrm flipH="1">
            <a:off x="5905625" y="1539150"/>
            <a:ext cx="146400" cy="968700"/>
          </a:xfrm>
          <a:prstGeom prst="straightConnector1">
            <a:avLst/>
          </a:prstGeom>
          <a:noFill/>
          <a:ln cap="flat" cmpd="sng" w="9525">
            <a:solidFill>
              <a:srgbClr val="FF0000"/>
            </a:solidFill>
            <a:prstDash val="solid"/>
            <a:round/>
            <a:headEnd len="med" w="med" type="none"/>
            <a:tailEnd len="med" w="med" type="triangle"/>
          </a:ln>
        </p:spPr>
      </p:cxnSp>
      <p:sp>
        <p:nvSpPr>
          <p:cNvPr id="882" name="Shape 882"/>
          <p:cNvSpPr txBox="1"/>
          <p:nvPr/>
        </p:nvSpPr>
        <p:spPr>
          <a:xfrm>
            <a:off x="1511375" y="3576425"/>
            <a:ext cx="5368200" cy="73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Question: </a:t>
            </a:r>
            <a:br>
              <a:rPr lang="en" sz="1800">
                <a:solidFill>
                  <a:srgbClr val="FFFFFF"/>
                </a:solidFill>
                <a:latin typeface="EB Garamond"/>
                <a:ea typeface="EB Garamond"/>
                <a:cs typeface="EB Garamond"/>
                <a:sym typeface="EB Garamond"/>
              </a:rPr>
            </a:br>
            <a:r>
              <a:rPr lang="en" sz="1800">
                <a:solidFill>
                  <a:srgbClr val="FFFFFF"/>
                </a:solidFill>
                <a:latin typeface="EB Garamond"/>
                <a:ea typeface="EB Garamond"/>
                <a:cs typeface="EB Garamond"/>
                <a:sym typeface="EB Garamond"/>
              </a:rPr>
              <a:t>How does the chosen neuron respond to the image?</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Shape 88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88" name="Shape 88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89" name="Shape 889"/>
          <p:cNvSpPr txBox="1"/>
          <p:nvPr/>
        </p:nvSpPr>
        <p:spPr>
          <a:xfrm>
            <a:off x="702397" y="2700556"/>
            <a:ext cx="7602000" cy="37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 Set gradient of chosen layer to all zero, except 1 for the chosen neuron</a:t>
            </a:r>
            <a:br>
              <a:rPr lang="en" sz="1800">
                <a:solidFill>
                  <a:srgbClr val="FFFFFF"/>
                </a:solidFill>
                <a:latin typeface="EB Garamond"/>
                <a:ea typeface="EB Garamond"/>
                <a:cs typeface="EB Garamond"/>
                <a:sym typeface="EB Garamond"/>
              </a:rPr>
            </a:b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Backprop to image:</a:t>
            </a:r>
            <a:endParaRPr sz="1800">
              <a:solidFill>
                <a:srgbClr val="FFFFFF"/>
              </a:solidFill>
              <a:latin typeface="EB Garamond"/>
              <a:ea typeface="EB Garamond"/>
              <a:cs typeface="EB Garamond"/>
              <a:sym typeface="EB Garamond"/>
            </a:endParaRPr>
          </a:p>
        </p:txBody>
      </p:sp>
      <p:pic>
        <p:nvPicPr>
          <p:cNvPr id="890" name="Shape 890"/>
          <p:cNvPicPr preferRelativeResize="0"/>
          <p:nvPr/>
        </p:nvPicPr>
        <p:blipFill>
          <a:blip r:embed="rId3">
            <a:alphaModFix/>
          </a:blip>
          <a:stretch>
            <a:fillRect/>
          </a:stretch>
        </p:blipFill>
        <p:spPr>
          <a:xfrm>
            <a:off x="3470599" y="1346883"/>
            <a:ext cx="3703373" cy="1354889"/>
          </a:xfrm>
          <a:prstGeom prst="rect">
            <a:avLst/>
          </a:prstGeom>
          <a:noFill/>
          <a:ln>
            <a:noFill/>
          </a:ln>
        </p:spPr>
      </p:pic>
      <p:pic>
        <p:nvPicPr>
          <p:cNvPr id="891" name="Shape 891"/>
          <p:cNvPicPr preferRelativeResize="0"/>
          <p:nvPr/>
        </p:nvPicPr>
        <p:blipFill>
          <a:blip r:embed="rId4">
            <a:alphaModFix/>
          </a:blip>
          <a:stretch>
            <a:fillRect/>
          </a:stretch>
        </p:blipFill>
        <p:spPr>
          <a:xfrm>
            <a:off x="1185573" y="1346873"/>
            <a:ext cx="1585306" cy="1282105"/>
          </a:xfrm>
          <a:prstGeom prst="rect">
            <a:avLst/>
          </a:prstGeom>
          <a:noFill/>
          <a:ln>
            <a:noFill/>
          </a:ln>
        </p:spPr>
      </p:pic>
      <p:cxnSp>
        <p:nvCxnSpPr>
          <p:cNvPr id="892" name="Shape 892"/>
          <p:cNvCxnSpPr/>
          <p:nvPr/>
        </p:nvCxnSpPr>
        <p:spPr>
          <a:xfrm>
            <a:off x="2913937" y="2072993"/>
            <a:ext cx="460800" cy="0"/>
          </a:xfrm>
          <a:prstGeom prst="straightConnector1">
            <a:avLst/>
          </a:prstGeom>
          <a:noFill/>
          <a:ln cap="flat" cmpd="sng" w="9525">
            <a:solidFill>
              <a:schemeClr val="accent4"/>
            </a:solidFill>
            <a:prstDash val="solid"/>
            <a:round/>
            <a:headEnd len="med" w="med" type="none"/>
            <a:tailEnd len="med" w="med" type="triangle"/>
          </a:ln>
        </p:spPr>
      </p:cxnSp>
      <p:sp>
        <p:nvSpPr>
          <p:cNvPr id="893" name="Shape 893"/>
          <p:cNvSpPr txBox="1"/>
          <p:nvPr/>
        </p:nvSpPr>
        <p:spPr>
          <a:xfrm>
            <a:off x="624634" y="914375"/>
            <a:ext cx="2780400" cy="286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Feed image into net</a:t>
            </a:r>
            <a:endParaRPr sz="1800">
              <a:solidFill>
                <a:srgbClr val="FFFFFF"/>
              </a:solidFill>
              <a:latin typeface="EB Garamond"/>
              <a:ea typeface="EB Garamond"/>
              <a:cs typeface="EB Garamond"/>
              <a:sym typeface="EB Garamond"/>
            </a:endParaRPr>
          </a:p>
        </p:txBody>
      </p:sp>
      <p:sp>
        <p:nvSpPr>
          <p:cNvPr id="894" name="Shape 894"/>
          <p:cNvSpPr txBox="1"/>
          <p:nvPr/>
        </p:nvSpPr>
        <p:spPr>
          <a:xfrm>
            <a:off x="4910923" y="3474727"/>
            <a:ext cx="2199900" cy="115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Guided </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b="1" lang="en" sz="1800">
                <a:solidFill>
                  <a:srgbClr val="FFFFFF"/>
                </a:solidFill>
                <a:latin typeface="EB Garamond"/>
                <a:ea typeface="EB Garamond"/>
                <a:cs typeface="EB Garamond"/>
                <a:sym typeface="EB Garamond"/>
              </a:rPr>
              <a:t>backpropagation:</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instead</a:t>
            </a:r>
            <a:endParaRPr sz="1800">
              <a:solidFill>
                <a:srgbClr val="FFFFFF"/>
              </a:solidFill>
              <a:latin typeface="EB Garamond"/>
              <a:ea typeface="EB Garamond"/>
              <a:cs typeface="EB Garamond"/>
              <a:sym typeface="EB Garamond"/>
            </a:endParaRPr>
          </a:p>
        </p:txBody>
      </p:sp>
      <p:pic>
        <p:nvPicPr>
          <p:cNvPr id="895" name="Shape 895"/>
          <p:cNvPicPr preferRelativeResize="0"/>
          <p:nvPr/>
        </p:nvPicPr>
        <p:blipFill>
          <a:blip r:embed="rId5">
            <a:alphaModFix/>
          </a:blip>
          <a:stretch>
            <a:fillRect/>
          </a:stretch>
        </p:blipFill>
        <p:spPr>
          <a:xfrm>
            <a:off x="6769956" y="3425616"/>
            <a:ext cx="1585319" cy="1562909"/>
          </a:xfrm>
          <a:prstGeom prst="rect">
            <a:avLst/>
          </a:prstGeom>
          <a:noFill/>
          <a:ln>
            <a:noFill/>
          </a:ln>
        </p:spPr>
      </p:pic>
      <p:pic>
        <p:nvPicPr>
          <p:cNvPr id="896" name="Shape 896"/>
          <p:cNvPicPr preferRelativeResize="0"/>
          <p:nvPr/>
        </p:nvPicPr>
        <p:blipFill>
          <a:blip r:embed="rId6">
            <a:alphaModFix/>
          </a:blip>
          <a:stretch>
            <a:fillRect/>
          </a:stretch>
        </p:blipFill>
        <p:spPr>
          <a:xfrm>
            <a:off x="3130019" y="3425620"/>
            <a:ext cx="1675830" cy="1611355"/>
          </a:xfrm>
          <a:prstGeom prst="rect">
            <a:avLst/>
          </a:prstGeom>
          <a:noFill/>
          <a:ln>
            <a:noFill/>
          </a:ln>
        </p:spPr>
      </p:pic>
      <p:sp>
        <p:nvSpPr>
          <p:cNvPr id="897" name="Shape 897"/>
          <p:cNvSpPr txBox="1"/>
          <p:nvPr/>
        </p:nvSpPr>
        <p:spPr>
          <a:xfrm>
            <a:off x="137650" y="4202701"/>
            <a:ext cx="2822700" cy="940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900">
                <a:solidFill>
                  <a:srgbClr val="FFFFFF"/>
                </a:solidFill>
                <a:latin typeface="EB Garamond"/>
                <a:ea typeface="EB Garamond"/>
                <a:cs typeface="EB Garamond"/>
                <a:sym typeface="EB Garamond"/>
              </a:rPr>
              <a:t>Zeiler and Fergus, “Visualizing and Understanding Convolutional Networks”, ECCV 2014.</a:t>
            </a:r>
            <a:br>
              <a:rPr lang="en" sz="900">
                <a:solidFill>
                  <a:srgbClr val="FFFFFF"/>
                </a:solidFill>
                <a:latin typeface="EB Garamond"/>
                <a:ea typeface="EB Garamond"/>
                <a:cs typeface="EB Garamond"/>
                <a:sym typeface="EB Garamond"/>
              </a:rPr>
            </a:br>
            <a:r>
              <a:rPr lang="en" sz="900">
                <a:solidFill>
                  <a:srgbClr val="FFFFFF"/>
                </a:solidFill>
                <a:latin typeface="EB Garamond"/>
                <a:ea typeface="EB Garamond"/>
                <a:cs typeface="EB Garamond"/>
                <a:sym typeface="EB Garamond"/>
              </a:rPr>
              <a:t>Dosovitskiy et al., “Striving for Simplicity: The All Convolutional Net”, ICLR Workshop 2015</a:t>
            </a:r>
            <a:br>
              <a:rPr lang="en" sz="900">
                <a:solidFill>
                  <a:srgbClr val="FFFFFF"/>
                </a:solidFill>
                <a:latin typeface="EB Garamond"/>
                <a:ea typeface="EB Garamond"/>
                <a:cs typeface="EB Garamond"/>
                <a:sym typeface="EB Garamond"/>
              </a:rPr>
            </a:br>
            <a:r>
              <a:rPr lang="en" sz="105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Shape 90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03" name="Shape 90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904" name="Shape 904"/>
          <p:cNvPicPr preferRelativeResize="0"/>
          <p:nvPr/>
        </p:nvPicPr>
        <p:blipFill>
          <a:blip r:embed="rId3">
            <a:alphaModFix/>
          </a:blip>
          <a:stretch>
            <a:fillRect/>
          </a:stretch>
        </p:blipFill>
        <p:spPr>
          <a:xfrm>
            <a:off x="2622916" y="1040200"/>
            <a:ext cx="5742259" cy="3231990"/>
          </a:xfrm>
          <a:prstGeom prst="rect">
            <a:avLst/>
          </a:prstGeom>
          <a:noFill/>
          <a:ln>
            <a:noFill/>
          </a:ln>
        </p:spPr>
      </p:pic>
      <p:sp>
        <p:nvSpPr>
          <p:cNvPr id="905" name="Shape 905"/>
          <p:cNvSpPr txBox="1"/>
          <p:nvPr/>
        </p:nvSpPr>
        <p:spPr>
          <a:xfrm>
            <a:off x="624900" y="1006350"/>
            <a:ext cx="2025900" cy="313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Visualization of patterns learned by the layer </a:t>
            </a:r>
            <a:r>
              <a:rPr b="1" lang="en">
                <a:solidFill>
                  <a:srgbClr val="FFFFFF"/>
                </a:solidFill>
                <a:latin typeface="EB Garamond"/>
                <a:ea typeface="EB Garamond"/>
                <a:cs typeface="EB Garamond"/>
                <a:sym typeface="EB Garamond"/>
              </a:rPr>
              <a:t>conv6</a:t>
            </a:r>
            <a:r>
              <a:rPr lang="en">
                <a:solidFill>
                  <a:srgbClr val="FFFFFF"/>
                </a:solidFill>
                <a:latin typeface="EB Garamond"/>
                <a:ea typeface="EB Garamond"/>
                <a:cs typeface="EB Garamond"/>
                <a:sym typeface="EB Garamond"/>
              </a:rPr>
              <a:t> (top) and layer </a:t>
            </a:r>
            <a:r>
              <a:rPr b="1" lang="en">
                <a:solidFill>
                  <a:srgbClr val="FFFFFF"/>
                </a:solidFill>
                <a:latin typeface="EB Garamond"/>
                <a:ea typeface="EB Garamond"/>
                <a:cs typeface="EB Garamond"/>
                <a:sym typeface="EB Garamond"/>
              </a:rPr>
              <a:t>conv9</a:t>
            </a:r>
            <a:r>
              <a:rPr lang="en">
                <a:solidFill>
                  <a:srgbClr val="FFFFFF"/>
                </a:solidFill>
                <a:latin typeface="EB Garamond"/>
                <a:ea typeface="EB Garamond"/>
                <a:cs typeface="EB Garamond"/>
                <a:sym typeface="EB Garamond"/>
              </a:rPr>
              <a:t> (bottom) of the network trained on ImageNet.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Each row corresponds to one filter.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rPr lang="en">
                <a:solidFill>
                  <a:srgbClr val="FFFFFF"/>
                </a:solidFill>
                <a:latin typeface="EB Garamond"/>
                <a:ea typeface="EB Garamond"/>
                <a:cs typeface="EB Garamond"/>
                <a:sym typeface="EB Garamond"/>
              </a:rPr>
              <a:t>The visualization using “guided backpropagation” is based on the top 10 image patches activating this filter taken from the ImageNet dataset.</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p:txBody>
      </p:sp>
      <p:sp>
        <p:nvSpPr>
          <p:cNvPr id="906" name="Shape 906"/>
          <p:cNvSpPr txBox="1"/>
          <p:nvPr/>
        </p:nvSpPr>
        <p:spPr>
          <a:xfrm>
            <a:off x="160675" y="4730225"/>
            <a:ext cx="7541700" cy="3267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900">
                <a:solidFill>
                  <a:srgbClr val="FFFFFF"/>
                </a:solidFill>
                <a:latin typeface="EB Garamond"/>
                <a:ea typeface="EB Garamond"/>
                <a:cs typeface="EB Garamond"/>
                <a:sym typeface="EB Garamond"/>
              </a:rPr>
              <a:t>Dosovitskiy et al, “Striving for Simplicity: The All Convolutional Net”, ICLR Workshop 2015</a:t>
            </a:r>
            <a:endParaRPr sz="900">
              <a:solidFill>
                <a:srgbClr val="FFFFFF"/>
              </a:solidFill>
              <a:latin typeface="EB Garamond"/>
              <a:ea typeface="EB Garamond"/>
              <a:cs typeface="EB Garamond"/>
              <a:sym typeface="EB Garamond"/>
            </a:endParaRPr>
          </a:p>
          <a:p>
            <a:pPr indent="0" lvl="0" mar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Shape 91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12" name="Shape 9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13" name="Shape 913"/>
          <p:cNvSpPr txBox="1"/>
          <p:nvPr/>
        </p:nvSpPr>
        <p:spPr>
          <a:xfrm>
            <a:off x="160675" y="4804500"/>
            <a:ext cx="7541700" cy="252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
        <p:nvSpPr>
          <p:cNvPr id="914" name="Shape 914"/>
          <p:cNvSpPr txBox="1"/>
          <p:nvPr/>
        </p:nvSpPr>
        <p:spPr>
          <a:xfrm>
            <a:off x="1570575" y="1113825"/>
            <a:ext cx="2692200" cy="14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(Guided) backprop</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Find the part of an image that a neuron responds to</a:t>
            </a:r>
            <a:endParaRPr sz="2000">
              <a:solidFill>
                <a:srgbClr val="FFFFFF"/>
              </a:solidFill>
              <a:latin typeface="EB Garamond"/>
              <a:ea typeface="EB Garamond"/>
              <a:cs typeface="EB Garamond"/>
              <a:sym typeface="EB Garamond"/>
            </a:endParaRPr>
          </a:p>
        </p:txBody>
      </p:sp>
      <p:sp>
        <p:nvSpPr>
          <p:cNvPr id="915" name="Shape 915"/>
          <p:cNvSpPr txBox="1"/>
          <p:nvPr/>
        </p:nvSpPr>
        <p:spPr>
          <a:xfrm>
            <a:off x="4755525" y="1113825"/>
            <a:ext cx="3359100" cy="113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Gradient ascent</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Generate a synthetic image that maximally activates a neuron</a:t>
            </a:r>
            <a:endParaRPr sz="2000">
              <a:solidFill>
                <a:srgbClr val="FFFFFF"/>
              </a:solidFill>
              <a:latin typeface="EB Garamond"/>
              <a:ea typeface="EB Garamond"/>
              <a:cs typeface="EB Garamond"/>
              <a:sym typeface="EB Garamond"/>
            </a:endParaRPr>
          </a:p>
        </p:txBody>
      </p:sp>
      <p:sp>
        <p:nvSpPr>
          <p:cNvPr id="916" name="Shape 916"/>
          <p:cNvSpPr txBox="1"/>
          <p:nvPr/>
        </p:nvSpPr>
        <p:spPr>
          <a:xfrm>
            <a:off x="1868900" y="2575175"/>
            <a:ext cx="5033700" cy="98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FFFFFF"/>
                </a:solidFill>
                <a:latin typeface="Droid Serif"/>
                <a:ea typeface="Droid Serif"/>
                <a:cs typeface="Droid Serif"/>
                <a:sym typeface="Droid Serif"/>
              </a:rPr>
              <a:t>I* = arg max</a:t>
            </a:r>
            <a:r>
              <a:rPr baseline="-25000" lang="en" sz="3600">
                <a:solidFill>
                  <a:srgbClr val="FFFFFF"/>
                </a:solidFill>
                <a:latin typeface="Droid Serif"/>
                <a:ea typeface="Droid Serif"/>
                <a:cs typeface="Droid Serif"/>
                <a:sym typeface="Droid Serif"/>
              </a:rPr>
              <a:t>I</a:t>
            </a:r>
            <a:r>
              <a:rPr lang="en" sz="3600">
                <a:solidFill>
                  <a:srgbClr val="FFFFFF"/>
                </a:solidFill>
                <a:latin typeface="Droid Serif"/>
                <a:ea typeface="Droid Serif"/>
                <a:cs typeface="Droid Serif"/>
                <a:sym typeface="Droid Serif"/>
              </a:rPr>
              <a:t> f(I) + R(I)</a:t>
            </a:r>
            <a:endParaRPr sz="3600">
              <a:solidFill>
                <a:srgbClr val="FFFFFF"/>
              </a:solidFill>
              <a:latin typeface="Droid Serif"/>
              <a:ea typeface="Droid Serif"/>
              <a:cs typeface="Droid Serif"/>
              <a:sym typeface="Droid Serif"/>
            </a:endParaRPr>
          </a:p>
        </p:txBody>
      </p:sp>
      <p:sp>
        <p:nvSpPr>
          <p:cNvPr id="917" name="Shape 917"/>
          <p:cNvSpPr/>
          <p:nvPr/>
        </p:nvSpPr>
        <p:spPr>
          <a:xfrm>
            <a:off x="4829800" y="2679450"/>
            <a:ext cx="709500" cy="53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8" name="Shape 918"/>
          <p:cNvSpPr/>
          <p:nvPr/>
        </p:nvSpPr>
        <p:spPr>
          <a:xfrm>
            <a:off x="5947175" y="2679450"/>
            <a:ext cx="870900" cy="572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chemeClr val="accent5"/>
              </a:solidFill>
            </a:endParaRPr>
          </a:p>
        </p:txBody>
      </p:sp>
      <p:sp>
        <p:nvSpPr>
          <p:cNvPr id="919" name="Shape 919"/>
          <p:cNvSpPr txBox="1"/>
          <p:nvPr/>
        </p:nvSpPr>
        <p:spPr>
          <a:xfrm>
            <a:off x="2372075" y="4051450"/>
            <a:ext cx="2071800" cy="45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Neuron value</a:t>
            </a:r>
            <a:endParaRPr sz="2400">
              <a:solidFill>
                <a:srgbClr val="FFFFFF"/>
              </a:solidFill>
              <a:latin typeface="EB Garamond"/>
              <a:ea typeface="EB Garamond"/>
              <a:cs typeface="EB Garamond"/>
              <a:sym typeface="EB Garamond"/>
            </a:endParaRPr>
          </a:p>
        </p:txBody>
      </p:sp>
      <p:sp>
        <p:nvSpPr>
          <p:cNvPr id="920" name="Shape 920"/>
          <p:cNvSpPr txBox="1"/>
          <p:nvPr/>
        </p:nvSpPr>
        <p:spPr>
          <a:xfrm>
            <a:off x="5227100" y="4088825"/>
            <a:ext cx="3462900" cy="64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Natural image regularizer</a:t>
            </a:r>
            <a:endParaRPr sz="2400">
              <a:solidFill>
                <a:srgbClr val="FFFFFF"/>
              </a:solidFill>
              <a:latin typeface="EB Garamond"/>
              <a:ea typeface="EB Garamond"/>
              <a:cs typeface="EB Garamond"/>
              <a:sym typeface="EB Garamond"/>
            </a:endParaRPr>
          </a:p>
        </p:txBody>
      </p:sp>
      <p:cxnSp>
        <p:nvCxnSpPr>
          <p:cNvPr id="921" name="Shape 921"/>
          <p:cNvCxnSpPr/>
          <p:nvPr/>
        </p:nvCxnSpPr>
        <p:spPr>
          <a:xfrm flipH="1" rot="10800000">
            <a:off x="3499150" y="3320550"/>
            <a:ext cx="1411200" cy="828300"/>
          </a:xfrm>
          <a:prstGeom prst="straightConnector1">
            <a:avLst/>
          </a:prstGeom>
          <a:noFill/>
          <a:ln cap="flat" cmpd="sng" w="28575">
            <a:solidFill>
              <a:srgbClr val="FF0000"/>
            </a:solidFill>
            <a:prstDash val="solid"/>
            <a:round/>
            <a:headEnd len="med" w="med" type="none"/>
            <a:tailEnd len="med" w="med" type="triangle"/>
          </a:ln>
        </p:spPr>
      </p:cxnSp>
      <p:cxnSp>
        <p:nvCxnSpPr>
          <p:cNvPr id="922" name="Shape 922"/>
          <p:cNvCxnSpPr/>
          <p:nvPr/>
        </p:nvCxnSpPr>
        <p:spPr>
          <a:xfrm rot="10800000">
            <a:off x="6570625" y="3348925"/>
            <a:ext cx="169800" cy="731400"/>
          </a:xfrm>
          <a:prstGeom prst="straightConnector1">
            <a:avLst/>
          </a:prstGeom>
          <a:noFill/>
          <a:ln cap="flat" cmpd="sng" w="28575">
            <a:solidFill>
              <a:schemeClr val="accent5"/>
            </a:solidFill>
            <a:prstDash val="solid"/>
            <a:round/>
            <a:headEnd len="med" w="med"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Shape 9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28" name="Shape 9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29" name="Shape 929"/>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30" name="Shape 930"/>
          <p:cNvPicPr preferRelativeResize="0"/>
          <p:nvPr/>
        </p:nvPicPr>
        <p:blipFill>
          <a:blip r:embed="rId3">
            <a:alphaModFix/>
          </a:blip>
          <a:stretch>
            <a:fillRect/>
          </a:stretch>
        </p:blipFill>
        <p:spPr>
          <a:xfrm>
            <a:off x="4086612" y="1092662"/>
            <a:ext cx="2928740" cy="532654"/>
          </a:xfrm>
          <a:prstGeom prst="rect">
            <a:avLst/>
          </a:prstGeom>
          <a:noFill/>
          <a:ln cap="flat" cmpd="sng" w="9525">
            <a:solidFill>
              <a:srgbClr val="000000"/>
            </a:solidFill>
            <a:prstDash val="solid"/>
            <a:round/>
            <a:headEnd len="sm" w="sm" type="none"/>
            <a:tailEnd len="sm" w="sm" type="none"/>
          </a:ln>
        </p:spPr>
      </p:pic>
      <p:sp>
        <p:nvSpPr>
          <p:cNvPr id="931" name="Shape 931"/>
          <p:cNvSpPr/>
          <p:nvPr/>
        </p:nvSpPr>
        <p:spPr>
          <a:xfrm>
            <a:off x="5186347" y="1126348"/>
            <a:ext cx="729300" cy="380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2" name="Shape 932"/>
          <p:cNvSpPr txBox="1"/>
          <p:nvPr/>
        </p:nvSpPr>
        <p:spPr>
          <a:xfrm>
            <a:off x="4066100" y="1494138"/>
            <a:ext cx="33324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score for class c (before Softmax)</a:t>
            </a:r>
            <a:endParaRPr sz="1800">
              <a:solidFill>
                <a:srgbClr val="FFFFFF"/>
              </a:solidFill>
              <a:latin typeface="EB Garamond"/>
              <a:ea typeface="EB Garamond"/>
              <a:cs typeface="EB Garamond"/>
              <a:sym typeface="EB Garamond"/>
            </a:endParaRPr>
          </a:p>
        </p:txBody>
      </p:sp>
      <p:pic>
        <p:nvPicPr>
          <p:cNvPr id="933" name="Shape 933"/>
          <p:cNvPicPr preferRelativeResize="0"/>
          <p:nvPr/>
        </p:nvPicPr>
        <p:blipFill>
          <a:blip r:embed="rId4">
            <a:alphaModFix/>
          </a:blip>
          <a:stretch>
            <a:fillRect/>
          </a:stretch>
        </p:blipFill>
        <p:spPr>
          <a:xfrm>
            <a:off x="3723015" y="2069500"/>
            <a:ext cx="3468245" cy="1253192"/>
          </a:xfrm>
          <a:prstGeom prst="rect">
            <a:avLst/>
          </a:prstGeom>
          <a:noFill/>
          <a:ln>
            <a:noFill/>
          </a:ln>
        </p:spPr>
      </p:pic>
      <p:cxnSp>
        <p:nvCxnSpPr>
          <p:cNvPr id="934" name="Shape 934"/>
          <p:cNvCxnSpPr/>
          <p:nvPr/>
        </p:nvCxnSpPr>
        <p:spPr>
          <a:xfrm>
            <a:off x="3087796" y="2696109"/>
            <a:ext cx="431400" cy="0"/>
          </a:xfrm>
          <a:prstGeom prst="straightConnector1">
            <a:avLst/>
          </a:prstGeom>
          <a:noFill/>
          <a:ln cap="flat" cmpd="sng" w="9525">
            <a:solidFill>
              <a:schemeClr val="accent5"/>
            </a:solidFill>
            <a:prstDash val="solid"/>
            <a:round/>
            <a:headEnd len="med" w="med" type="none"/>
            <a:tailEnd len="med" w="med" type="triangle"/>
          </a:ln>
        </p:spPr>
      </p:cxnSp>
      <p:sp>
        <p:nvSpPr>
          <p:cNvPr id="935" name="Shape 935"/>
          <p:cNvSpPr/>
          <p:nvPr/>
        </p:nvSpPr>
        <p:spPr>
          <a:xfrm>
            <a:off x="1432849" y="2099346"/>
            <a:ext cx="1451100" cy="11979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zero image</a:t>
            </a:r>
            <a:endParaRPr/>
          </a:p>
        </p:txBody>
      </p:sp>
      <p:sp>
        <p:nvSpPr>
          <p:cNvPr id="936" name="Shape 936"/>
          <p:cNvSpPr txBox="1"/>
          <p:nvPr/>
        </p:nvSpPr>
        <p:spPr>
          <a:xfrm>
            <a:off x="603500" y="1494157"/>
            <a:ext cx="3264600" cy="3480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Initialize image to zeros</a:t>
            </a:r>
            <a:endParaRPr sz="1800">
              <a:solidFill>
                <a:srgbClr val="FFFFFF"/>
              </a:solidFill>
              <a:latin typeface="EB Garamond"/>
              <a:ea typeface="EB Garamond"/>
              <a:cs typeface="EB Garamond"/>
              <a:sym typeface="EB Garamond"/>
            </a:endParaRPr>
          </a:p>
        </p:txBody>
      </p:sp>
      <p:sp>
        <p:nvSpPr>
          <p:cNvPr id="937" name="Shape 937"/>
          <p:cNvSpPr txBox="1"/>
          <p:nvPr/>
        </p:nvSpPr>
        <p:spPr>
          <a:xfrm>
            <a:off x="687650" y="3257109"/>
            <a:ext cx="7980000" cy="15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Repeat:</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2. Forward image to compute current scores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Set gradient of scores to be 1 for target class, 0 for others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4. Backprop to get gradient on image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5. Make a small update to the image</a:t>
            </a:r>
            <a:endParaRPr sz="1800">
              <a:solidFill>
                <a:srgbClr val="FFFFFF"/>
              </a:solidFill>
              <a:latin typeface="EB Garamond"/>
              <a:ea typeface="EB Garamond"/>
              <a:cs typeface="EB Garamond"/>
              <a:sym typeface="EB Garamond"/>
            </a:endParaRPr>
          </a:p>
        </p:txBody>
      </p:sp>
      <p:cxnSp>
        <p:nvCxnSpPr>
          <p:cNvPr id="938" name="Shape 938"/>
          <p:cNvCxnSpPr/>
          <p:nvPr/>
        </p:nvCxnSpPr>
        <p:spPr>
          <a:xfrm rot="10800000">
            <a:off x="3087811" y="3248444"/>
            <a:ext cx="3710100" cy="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Shape 943"/>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44" name="Shape 944"/>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45" name="Shape 945"/>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46" name="Shape 946"/>
          <p:cNvPicPr preferRelativeResize="0"/>
          <p:nvPr/>
        </p:nvPicPr>
        <p:blipFill>
          <a:blip r:embed="rId3">
            <a:alphaModFix/>
          </a:blip>
          <a:stretch>
            <a:fillRect/>
          </a:stretch>
        </p:blipFill>
        <p:spPr>
          <a:xfrm>
            <a:off x="42650" y="1199638"/>
            <a:ext cx="4512781" cy="3253538"/>
          </a:xfrm>
          <a:prstGeom prst="rect">
            <a:avLst/>
          </a:prstGeom>
          <a:noFill/>
          <a:ln>
            <a:noFill/>
          </a:ln>
        </p:spPr>
      </p:pic>
      <p:pic>
        <p:nvPicPr>
          <p:cNvPr id="947" name="Shape 947"/>
          <p:cNvPicPr preferRelativeResize="0"/>
          <p:nvPr/>
        </p:nvPicPr>
        <p:blipFill>
          <a:blip r:embed="rId4">
            <a:alphaModFix/>
          </a:blip>
          <a:stretch>
            <a:fillRect/>
          </a:stretch>
        </p:blipFill>
        <p:spPr>
          <a:xfrm>
            <a:off x="4588550" y="1199638"/>
            <a:ext cx="4512776" cy="322631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Shape 95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53" name="Shape 95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54" name="Shape 954"/>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55" name="Shape 955"/>
          <p:cNvPicPr preferRelativeResize="0"/>
          <p:nvPr/>
        </p:nvPicPr>
        <p:blipFill rotWithShape="1">
          <a:blip r:embed="rId3">
            <a:alphaModFix/>
          </a:blip>
          <a:srcRect b="60336" l="0" r="0" t="0"/>
          <a:stretch/>
        </p:blipFill>
        <p:spPr>
          <a:xfrm>
            <a:off x="846950" y="1343093"/>
            <a:ext cx="7007600" cy="3507033"/>
          </a:xfrm>
          <a:prstGeom prst="rect">
            <a:avLst/>
          </a:prstGeom>
          <a:noFill/>
          <a:ln>
            <a:noFill/>
          </a:ln>
        </p:spPr>
      </p:pic>
      <p:sp>
        <p:nvSpPr>
          <p:cNvPr id="956" name="Shape 956"/>
          <p:cNvSpPr txBox="1"/>
          <p:nvPr/>
        </p:nvSpPr>
        <p:spPr>
          <a:xfrm>
            <a:off x="1958715" y="914375"/>
            <a:ext cx="5272800" cy="35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Better image regularizers give prettier results: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Shape 96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62" name="Shape 96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63" name="Shape 963"/>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64" name="Shape 964"/>
          <p:cNvPicPr preferRelativeResize="0"/>
          <p:nvPr/>
        </p:nvPicPr>
        <p:blipFill rotWithShape="1">
          <a:blip r:embed="rId3">
            <a:alphaModFix/>
          </a:blip>
          <a:srcRect b="4092" l="0" r="0" t="56668"/>
          <a:stretch/>
        </p:blipFill>
        <p:spPr>
          <a:xfrm>
            <a:off x="240225" y="1443993"/>
            <a:ext cx="8440624" cy="3397635"/>
          </a:xfrm>
          <a:prstGeom prst="rect">
            <a:avLst/>
          </a:prstGeom>
          <a:noFill/>
          <a:ln>
            <a:noFill/>
          </a:ln>
        </p:spPr>
      </p:pic>
      <p:sp>
        <p:nvSpPr>
          <p:cNvPr id="965" name="Shape 965"/>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71" name="Shape 97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72" name="Shape 972"/>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sp>
        <p:nvSpPr>
          <p:cNvPr id="973" name="Shape 973"/>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pic>
        <p:nvPicPr>
          <p:cNvPr id="974" name="Shape 974"/>
          <p:cNvPicPr preferRelativeResize="0"/>
          <p:nvPr/>
        </p:nvPicPr>
        <p:blipFill rotWithShape="1">
          <a:blip r:embed="rId3">
            <a:alphaModFix/>
          </a:blip>
          <a:srcRect b="43097" l="-725" r="0" t="20584"/>
          <a:stretch/>
        </p:blipFill>
        <p:spPr>
          <a:xfrm>
            <a:off x="188187" y="1435590"/>
            <a:ext cx="8758673" cy="340957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Shape 97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80" name="Shape 98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81" name="Shape 981"/>
          <p:cNvSpPr txBox="1"/>
          <p:nvPr/>
        </p:nvSpPr>
        <p:spPr>
          <a:xfrm>
            <a:off x="179250" y="4934475"/>
            <a:ext cx="8964900" cy="194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800">
                <a:solidFill>
                  <a:srgbClr val="FFFFFF"/>
                </a:solidFill>
                <a:latin typeface="EB Garamond"/>
                <a:ea typeface="EB Garamond"/>
                <a:cs typeface="EB Garamond"/>
                <a:sym typeface="EB Garamond"/>
              </a:rPr>
              <a:t>Nguyen et al, “Multifaceted Feature Visualization: Uncovering the Different Types of Features Learned By Each Neuron in Deep Neural Networks”, ICML Visualization for Deep Learning Workshop 2016</a:t>
            </a:r>
            <a:endParaRPr sz="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800">
              <a:solidFill>
                <a:srgbClr val="FFFFFF"/>
              </a:solidFill>
              <a:latin typeface="EB Garamond"/>
              <a:ea typeface="EB Garamond"/>
              <a:cs typeface="EB Garamond"/>
              <a:sym typeface="EB Garamond"/>
            </a:endParaRPr>
          </a:p>
        </p:txBody>
      </p:sp>
      <p:sp>
        <p:nvSpPr>
          <p:cNvPr id="982" name="Shape 982"/>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latin typeface="EB Garamond"/>
                <a:ea typeface="EB Garamond"/>
                <a:cs typeface="EB Garamond"/>
                <a:sym typeface="EB Garamond"/>
              </a:rPr>
              <a:t>You can add even more tricks to get nicer results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p:txBody>
      </p:sp>
      <p:pic>
        <p:nvPicPr>
          <p:cNvPr id="983" name="Shape 983"/>
          <p:cNvPicPr preferRelativeResize="0"/>
          <p:nvPr/>
        </p:nvPicPr>
        <p:blipFill>
          <a:blip r:embed="rId3">
            <a:alphaModFix/>
          </a:blip>
          <a:stretch>
            <a:fillRect/>
          </a:stretch>
        </p:blipFill>
        <p:spPr>
          <a:xfrm>
            <a:off x="1627850" y="1421488"/>
            <a:ext cx="4810172" cy="34501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831275" y="753600"/>
            <a:ext cx="7608545" cy="4127699"/>
          </a:xfrm>
          <a:prstGeom prst="rect">
            <a:avLst/>
          </a:prstGeom>
          <a:noFill/>
          <a:ln>
            <a:noFill/>
          </a:ln>
        </p:spPr>
      </p:pic>
      <p:sp>
        <p:nvSpPr>
          <p:cNvPr id="151" name="Shape 151"/>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Object Segmentation</a:t>
            </a:r>
            <a:endParaRPr b="1">
              <a:latin typeface="Georgia"/>
              <a:ea typeface="Georgia"/>
              <a:cs typeface="Georgia"/>
              <a:sym typeface="Georgia"/>
            </a:endParaRPr>
          </a:p>
        </p:txBody>
      </p:sp>
      <p:sp>
        <p:nvSpPr>
          <p:cNvPr id="152" name="Shape 152"/>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Dai, He, and Sun, “Instance-aware Semantic Segmentation via Multi-task Network Cascades”, CVPR 2016</a:t>
            </a:r>
            <a:endParaRPr sz="8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Shape 988"/>
          <p:cNvSpPr txBox="1"/>
          <p:nvPr>
            <p:ph idx="4294967295"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Take-aways</a:t>
            </a:r>
            <a:endParaRPr b="1">
              <a:latin typeface="Georgia"/>
              <a:ea typeface="Georgia"/>
              <a:cs typeface="Georgia"/>
              <a:sym typeface="Georgia"/>
            </a:endParaRPr>
          </a:p>
        </p:txBody>
      </p:sp>
      <p:sp>
        <p:nvSpPr>
          <p:cNvPr id="989" name="Shape 989"/>
          <p:cNvSpPr txBox="1"/>
          <p:nvPr>
            <p:ph idx="4294967295" type="body"/>
          </p:nvPr>
        </p:nvSpPr>
        <p:spPr>
          <a:xfrm>
            <a:off x="311700" y="1330250"/>
            <a:ext cx="82290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Convolutional networks are tailor-made for computer vision tasks.</a:t>
            </a:r>
            <a:endParaRPr>
              <a:solidFill>
                <a:srgbClr val="FFFFFF"/>
              </a:solidFill>
              <a:latin typeface="Georgia"/>
              <a:ea typeface="Georgia"/>
              <a:cs typeface="Georgia"/>
              <a:sym typeface="Georgia"/>
            </a:endParaRPr>
          </a:p>
          <a:p>
            <a:pPr indent="0" lvl="0" marL="0" rtl="0" algn="l">
              <a:spcBef>
                <a:spcPts val="1600"/>
              </a:spcBef>
              <a:spcAft>
                <a:spcPts val="0"/>
              </a:spcAft>
              <a:buNone/>
            </a:pPr>
            <a:r>
              <a:rPr lang="en">
                <a:solidFill>
                  <a:srgbClr val="FFFFFF"/>
                </a:solidFill>
                <a:latin typeface="Georgia"/>
                <a:ea typeface="Georgia"/>
                <a:cs typeface="Georgia"/>
                <a:sym typeface="Georgia"/>
              </a:rPr>
              <a:t>They exploit:</a:t>
            </a:r>
            <a:endParaRPr>
              <a:solidFill>
                <a:srgbClr val="FFFFFF"/>
              </a:solidFill>
              <a:latin typeface="Georgia"/>
              <a:ea typeface="Georgia"/>
              <a:cs typeface="Georgia"/>
              <a:sym typeface="Georgia"/>
            </a:endParaRPr>
          </a:p>
          <a:p>
            <a:pPr indent="-342900" lvl="0" marL="457200" rtl="0" algn="l">
              <a:spcBef>
                <a:spcPts val="1600"/>
              </a:spcBef>
              <a:spcAft>
                <a:spcPts val="0"/>
              </a:spcAft>
              <a:buClr>
                <a:srgbClr val="FFFFFF"/>
              </a:buClr>
              <a:buSzPts val="1800"/>
              <a:buFont typeface="Georgia"/>
              <a:buChar char="-"/>
            </a:pPr>
            <a:r>
              <a:rPr lang="en">
                <a:solidFill>
                  <a:srgbClr val="FFFFFF"/>
                </a:solidFill>
                <a:latin typeface="Georgia"/>
                <a:ea typeface="Georgia"/>
                <a:cs typeface="Georgia"/>
                <a:sym typeface="Georgia"/>
              </a:rPr>
              <a:t>Hierarchical nature of features</a:t>
            </a:r>
            <a:endParaRPr>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a:solidFill>
                  <a:srgbClr val="FFFFFF"/>
                </a:solidFill>
                <a:latin typeface="Georgia"/>
                <a:ea typeface="Georgia"/>
                <a:cs typeface="Georgia"/>
                <a:sym typeface="Georgia"/>
              </a:rPr>
              <a:t>Translation invariance of features</a:t>
            </a:r>
            <a:endParaRPr>
              <a:solidFill>
                <a:srgbClr val="FFFFFF"/>
              </a:solidFill>
              <a:latin typeface="Georgia"/>
              <a:ea typeface="Georgia"/>
              <a:cs typeface="Georgia"/>
              <a:sym typeface="Georgia"/>
            </a:endParaRPr>
          </a:p>
          <a:p>
            <a:pPr indent="0" lvl="0" marL="0" rtl="0" algn="l">
              <a:spcBef>
                <a:spcPts val="1600"/>
              </a:spcBef>
              <a:spcAft>
                <a:spcPts val="1600"/>
              </a:spcAft>
              <a:buNone/>
            </a:pPr>
            <a:r>
              <a:rPr lang="en">
                <a:solidFill>
                  <a:srgbClr val="FFFFFF"/>
                </a:solidFill>
                <a:latin typeface="Georgia"/>
                <a:ea typeface="Georgia"/>
                <a:cs typeface="Georgia"/>
                <a:sym typeface="Georgia"/>
              </a:rPr>
              <a:t>“Understanding” what a convnet learns is non-trivial, but some clever approaches exist.</a:t>
            </a:r>
            <a:endParaRPr>
              <a:solidFill>
                <a:srgbClr val="FFFFFF"/>
              </a:solidFill>
              <a:latin typeface="Georgia"/>
              <a:ea typeface="Georgia"/>
              <a:cs typeface="Georgia"/>
              <a:sym typeface="Georgia"/>
            </a:endParaRPr>
          </a:p>
        </p:txBody>
      </p:sp>
      <p:sp>
        <p:nvSpPr>
          <p:cNvPr id="990" name="Shape 9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Shape 995"/>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996" name="Shape 996"/>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ConvNet in TensorFlow</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997" name="Shape 9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Pose Estimation</a:t>
            </a:r>
            <a:endParaRPr b="1">
              <a:latin typeface="Georgia"/>
              <a:ea typeface="Georgia"/>
              <a:cs typeface="Georgia"/>
              <a:sym typeface="Georgia"/>
            </a:endParaRPr>
          </a:p>
        </p:txBody>
      </p:sp>
      <p:sp>
        <p:nvSpPr>
          <p:cNvPr id="158" name="Shape 158"/>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Cao et al, “Realtime Multi-Person 2D Pose Estimation using Part Affinity Fields”, arXiv 2016</a:t>
            </a:r>
            <a:endParaRPr sz="800">
              <a:solidFill>
                <a:srgbClr val="FFFFFF"/>
              </a:solidFill>
            </a:endParaRPr>
          </a:p>
        </p:txBody>
      </p:sp>
      <p:pic>
        <p:nvPicPr>
          <p:cNvPr id="159" name="Shape 159"/>
          <p:cNvPicPr preferRelativeResize="0"/>
          <p:nvPr/>
        </p:nvPicPr>
        <p:blipFill>
          <a:blip r:embed="rId3">
            <a:alphaModFix/>
          </a:blip>
          <a:stretch>
            <a:fillRect/>
          </a:stretch>
        </p:blipFill>
        <p:spPr>
          <a:xfrm>
            <a:off x="1916000" y="730716"/>
            <a:ext cx="5311990" cy="4158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